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06_B044E146.xml" ContentType="application/vnd.ms-powerpoint.comments+xml"/>
  <Override PartName="/ppt/comments/modernComment_104_72FEB7A7.xml" ContentType="application/vnd.ms-powerpoint.comments+xml"/>
  <Override PartName="/ppt/comments/modernComment_105_FEB929AE.xml" ContentType="application/vnd.ms-powerpoint.comments+xml"/>
  <Override PartName="/ppt/notesSlides/notesSlide1.xml" ContentType="application/vnd.openxmlformats-officedocument.presentationml.notesSlide+xml"/>
  <Override PartName="/ppt/comments/modernComment_109_96C7A958.xml" ContentType="application/vnd.ms-powerpoint.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3B_F3D12333.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C_F7F452A.xml" ContentType="application/vnd.ms-powerpoint.comments+xml"/>
  <Override PartName="/ppt/notesSlides/notesSlide8.xml" ContentType="application/vnd.openxmlformats-officedocument.presentationml.notesSlide+xml"/>
  <Override PartName="/ppt/comments/modernComment_10D_241AE63.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3"/>
  </p:notesMasterIdLst>
  <p:handoutMasterIdLst>
    <p:handoutMasterId r:id="rId104"/>
  </p:handoutMasterIdLst>
  <p:sldIdLst>
    <p:sldId id="256" r:id="rId5"/>
    <p:sldId id="411" r:id="rId6"/>
    <p:sldId id="257" r:id="rId7"/>
    <p:sldId id="262" r:id="rId8"/>
    <p:sldId id="260" r:id="rId9"/>
    <p:sldId id="261" r:id="rId10"/>
    <p:sldId id="402" r:id="rId11"/>
    <p:sldId id="265" r:id="rId12"/>
    <p:sldId id="263" r:id="rId13"/>
    <p:sldId id="315" r:id="rId14"/>
    <p:sldId id="267" r:id="rId15"/>
    <p:sldId id="273" r:id="rId16"/>
    <p:sldId id="274" r:id="rId17"/>
    <p:sldId id="275" r:id="rId18"/>
    <p:sldId id="272" r:id="rId19"/>
    <p:sldId id="266" r:id="rId20"/>
    <p:sldId id="268" r:id="rId21"/>
    <p:sldId id="269" r:id="rId22"/>
    <p:sldId id="270" r:id="rId23"/>
    <p:sldId id="271" r:id="rId24"/>
    <p:sldId id="401" r:id="rId25"/>
    <p:sldId id="276" r:id="rId26"/>
    <p:sldId id="277" r:id="rId27"/>
    <p:sldId id="278" r:id="rId28"/>
    <p:sldId id="279" r:id="rId29"/>
    <p:sldId id="280" r:id="rId30"/>
    <p:sldId id="405" r:id="rId31"/>
    <p:sldId id="350" r:id="rId32"/>
    <p:sldId id="355" r:id="rId33"/>
    <p:sldId id="361" r:id="rId34"/>
    <p:sldId id="357" r:id="rId35"/>
    <p:sldId id="356" r:id="rId36"/>
    <p:sldId id="359" r:id="rId37"/>
    <p:sldId id="293" r:id="rId38"/>
    <p:sldId id="362" r:id="rId39"/>
    <p:sldId id="294" r:id="rId40"/>
    <p:sldId id="366" r:id="rId41"/>
    <p:sldId id="406" r:id="rId42"/>
    <p:sldId id="295" r:id="rId43"/>
    <p:sldId id="283" r:id="rId44"/>
    <p:sldId id="284" r:id="rId45"/>
    <p:sldId id="285" r:id="rId46"/>
    <p:sldId id="286" r:id="rId47"/>
    <p:sldId id="388" r:id="rId48"/>
    <p:sldId id="389" r:id="rId49"/>
    <p:sldId id="397" r:id="rId50"/>
    <p:sldId id="396" r:id="rId51"/>
    <p:sldId id="398" r:id="rId52"/>
    <p:sldId id="400"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8" r:id="rId66"/>
    <p:sldId id="311" r:id="rId67"/>
    <p:sldId id="391" r:id="rId68"/>
    <p:sldId id="312" r:id="rId69"/>
    <p:sldId id="313" r:id="rId70"/>
    <p:sldId id="314" r:id="rId71"/>
    <p:sldId id="319" r:id="rId72"/>
    <p:sldId id="320" r:id="rId73"/>
    <p:sldId id="321" r:id="rId74"/>
    <p:sldId id="322" r:id="rId75"/>
    <p:sldId id="323" r:id="rId76"/>
    <p:sldId id="324" r:id="rId77"/>
    <p:sldId id="408" r:id="rId78"/>
    <p:sldId id="410" r:id="rId79"/>
    <p:sldId id="325" r:id="rId80"/>
    <p:sldId id="403" r:id="rId81"/>
    <p:sldId id="347" r:id="rId82"/>
    <p:sldId id="364" r:id="rId83"/>
    <p:sldId id="407" r:id="rId84"/>
    <p:sldId id="365" r:id="rId85"/>
    <p:sldId id="404" r:id="rId86"/>
    <p:sldId id="385" r:id="rId87"/>
    <p:sldId id="387" r:id="rId88"/>
    <p:sldId id="382" r:id="rId89"/>
    <p:sldId id="383" r:id="rId90"/>
    <p:sldId id="412" r:id="rId91"/>
    <p:sldId id="379" r:id="rId92"/>
    <p:sldId id="393" r:id="rId93"/>
    <p:sldId id="374" r:id="rId94"/>
    <p:sldId id="380" r:id="rId95"/>
    <p:sldId id="372" r:id="rId96"/>
    <p:sldId id="384" r:id="rId97"/>
    <p:sldId id="376" r:id="rId98"/>
    <p:sldId id="386" r:id="rId99"/>
    <p:sldId id="367" r:id="rId100"/>
    <p:sldId id="413" r:id="rId101"/>
    <p:sldId id="369"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3A6694-D26D-3C66-E303-9E12E6EA1F7D}" name="Jehlani Carter Pace" initials="JCP" userId="Jehlani Carter Pace" providerId="None"/>
  <p188:author id="{0713B2CF-0577-76C1-F2AC-661D0BCA241B}" name="Katherine Villa" initials="KV" userId="S::katherinev@knowledgetransferinc.com::5d1d2e00-9181-403f-8c7f-95439702a538" providerId="AD"/>
  <p188:author id="{CAB58CFA-D767-33F5-D68E-B6A49C2CD681}" name="Faridat Ilupeju" initials="FI" userId="S::faridati@knowledgetransferinc.com::6bf1d0fd-c727-4e94-b5f4-03146aafa49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2AF8F"/>
    <a:srgbClr val="121212"/>
    <a:srgbClr val="A3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6EB55E-57FF-8E40-BD07-88BE85AC9C9F}" v="2167" dt="2022-11-22T16:01:56.364"/>
    <p1510:client id="{6E10A207-582A-4564-894F-ED917AB5230B}" v="19568" vWet="19570" dt="2022-11-28T01:03:31.864"/>
    <p1510:client id="{9919C316-F33B-4C57-A286-9AD83124BE76}" v="11" dt="2022-11-28T03:59:04.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864"/>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5/10/relationships/revisionInfo" Target="revisionInfo.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omments/modernComment_104_72FEB7A7.xml><?xml version="1.0" encoding="utf-8"?>
<p188:cmLst xmlns:a="http://schemas.openxmlformats.org/drawingml/2006/main" xmlns:r="http://schemas.openxmlformats.org/officeDocument/2006/relationships" xmlns:p188="http://schemas.microsoft.com/office/powerpoint/2018/8/main">
  <p188:cm id="{B51C3173-0193-47B5-896A-FC07BB09423C}" authorId="{C73A6694-D26D-3C66-E303-9E12E6EA1F7D}" created="2022-11-21T15:39:08.022">
    <pc:sldMkLst xmlns:pc="http://schemas.microsoft.com/office/powerpoint/2013/main/command">
      <pc:docMk/>
      <pc:sldMk cId="1929295783" sldId="260"/>
    </pc:sldMkLst>
    <p188:txBody>
      <a:bodyPr/>
      <a:lstStyle/>
      <a:p>
        <a:r>
          <a:rPr lang="en-US"/>
          <a:t>Explain that this is what we currently see companies doing in the beauty VR Space </a:t>
        </a:r>
      </a:p>
    </p188:txBody>
  </p188:cm>
  <p188:cm id="{ECCD7F4A-76EB-4041-A017-412826288E16}" authorId="{CAB58CFA-D767-33F5-D68E-B6A49C2CD681}" created="2022-11-21T15:41:42.283">
    <pc:sldMkLst xmlns:pc="http://schemas.microsoft.com/office/powerpoint/2013/main/command">
      <pc:docMk/>
      <pc:sldMk cId="1929295783" sldId="260"/>
    </pc:sldMkLst>
    <p188:txBody>
      <a:bodyPr/>
      <a:lstStyle/>
      <a:p>
        <a:r>
          <a:rPr lang="en-US"/>
          <a:t>Explain that we used this as an example to guide how our Omnisverse would be and that we saw gaps in these services and aimed to fill them. Same for AR page</a:t>
        </a:r>
      </a:p>
    </p188:txBody>
  </p188:cm>
</p188:cmLst>
</file>

<file path=ppt/comments/modernComment_105_FEB929AE.xml><?xml version="1.0" encoding="utf-8"?>
<p188:cmLst xmlns:a="http://schemas.openxmlformats.org/drawingml/2006/main" xmlns:r="http://schemas.openxmlformats.org/officeDocument/2006/relationships" xmlns:p188="http://schemas.microsoft.com/office/powerpoint/2018/8/main">
  <p188:cm id="{7415F4E4-F276-4666-A841-1BB6B11A77E1}" authorId="{C73A6694-D26D-3C66-E303-9E12E6EA1F7D}" created="2022-11-21T15:39:37.066">
    <pc:sldMkLst xmlns:pc="http://schemas.microsoft.com/office/powerpoint/2013/main/command">
      <pc:docMk/>
      <pc:sldMk cId="4273547694" sldId="261"/>
    </pc:sldMkLst>
    <p188:txBody>
      <a:bodyPr/>
      <a:lstStyle/>
      <a:p>
        <a:r>
          <a:rPr lang="en-US"/>
          <a:t>Explain that this is what we currently see companies doing in beauty AR </a:t>
        </a:r>
      </a:p>
    </p188:txBody>
  </p188:cm>
</p188:cmLst>
</file>

<file path=ppt/comments/modernComment_106_B044E146.xml><?xml version="1.0" encoding="utf-8"?>
<p188:cmLst xmlns:a="http://schemas.openxmlformats.org/drawingml/2006/main" xmlns:r="http://schemas.openxmlformats.org/officeDocument/2006/relationships" xmlns:p188="http://schemas.microsoft.com/office/powerpoint/2018/8/main">
  <p188:cm id="{9A81A1D7-EEEF-4A57-B04A-2808074F9D89}" authorId="{C73A6694-D26D-3C66-E303-9E12E6EA1F7D}" created="2022-11-21T15:34:55.372">
    <ac:deMkLst xmlns:ac="http://schemas.microsoft.com/office/drawing/2013/main/command">
      <pc:docMk xmlns:pc="http://schemas.microsoft.com/office/powerpoint/2013/main/command"/>
      <pc:sldMk xmlns:pc="http://schemas.microsoft.com/office/powerpoint/2013/main/command" cId="2957304134" sldId="262"/>
      <ac:spMk id="44" creationId="{DCD80BE3-60E1-A485-DF73-8CD63F3D14BA}"/>
    </ac:deMkLst>
    <p188:txBody>
      <a:bodyPr/>
      <a:lstStyle/>
      <a:p>
        <a:r>
          <a:rPr lang="en-US"/>
          <a:t>Or customers want a ar/vr beauty shopping exp. because… covid, convenience etc</a:t>
        </a:r>
      </a:p>
    </p188:txBody>
  </p188:cm>
  <p188:cm id="{C2E90623-CB8A-4114-8B3B-7AE189CAFF23}" authorId="{C73A6694-D26D-3C66-E303-9E12E6EA1F7D}" created="2022-11-21T15:35:26.407">
    <ac:deMkLst xmlns:ac="http://schemas.microsoft.com/office/drawing/2013/main/command">
      <pc:docMk xmlns:pc="http://schemas.microsoft.com/office/powerpoint/2013/main/command"/>
      <pc:sldMk xmlns:pc="http://schemas.microsoft.com/office/powerpoint/2013/main/command" cId="2957304134" sldId="262"/>
      <ac:spMk id="44" creationId="{DCD80BE3-60E1-A485-DF73-8CD63F3D14BA}"/>
    </ac:deMkLst>
    <p188:txBody>
      <a:bodyPr/>
      <a:lstStyle/>
      <a:p>
        <a:r>
          <a:rPr lang="en-US"/>
          <a:t>Change in-person shopping exp. To unique shopping exp.</a:t>
        </a:r>
      </a:p>
    </p188:txBody>
  </p188:cm>
  <p188:cm id="{0328ED93-4159-48BD-B64A-0706EBC47034}" authorId="{C73A6694-D26D-3C66-E303-9E12E6EA1F7D}" created="2022-11-21T15:36:24.148">
    <ac:deMkLst xmlns:ac="http://schemas.microsoft.com/office/drawing/2013/main/command">
      <pc:docMk xmlns:pc="http://schemas.microsoft.com/office/powerpoint/2013/main/command"/>
      <pc:sldMk xmlns:pc="http://schemas.microsoft.com/office/powerpoint/2013/main/command" cId="2957304134" sldId="262"/>
      <ac:spMk id="44" creationId="{DCD80BE3-60E1-A485-DF73-8CD63F3D14BA}"/>
    </ac:deMkLst>
    <p188:txBody>
      <a:bodyPr/>
      <a:lstStyle/>
      <a:p>
        <a:r>
          <a:rPr lang="en-US"/>
          <a:t>Add info  about skin analysis feature in first bullet</a:t>
        </a:r>
      </a:p>
    </p188:txBody>
  </p188:cm>
</p188:cmLst>
</file>

<file path=ppt/comments/modernComment_109_96C7A958.xml><?xml version="1.0" encoding="utf-8"?>
<p188:cmLst xmlns:a="http://schemas.openxmlformats.org/drawingml/2006/main" xmlns:r="http://schemas.openxmlformats.org/officeDocument/2006/relationships" xmlns:p188="http://schemas.microsoft.com/office/powerpoint/2018/8/main">
  <p188:cm id="{F65A4AA3-872B-4408-A51C-3190A85E127F}" authorId="{C73A6694-D26D-3C66-E303-9E12E6EA1F7D}" created="2022-11-21T15:49:55.597">
    <pc:sldMkLst xmlns:pc="http://schemas.microsoft.com/office/powerpoint/2013/main/command">
      <pc:docMk/>
      <pc:sldMk cId="2529667416" sldId="265"/>
    </pc:sldMkLst>
    <p188:txBody>
      <a:bodyPr/>
      <a:lstStyle/>
      <a:p>
        <a:r>
          <a:rPr lang="en-US"/>
          <a:t>Update purpose based on our final product.</a:t>
        </a:r>
      </a:p>
    </p188:txBody>
  </p188:cm>
  <p188:cm id="{82AFDE12-4117-476A-B10F-DF078F6B7803}" authorId="{CAB58CFA-D767-33F5-D68E-B6A49C2CD681}" created="2022-11-21T15:50:31.829">
    <pc:sldMkLst xmlns:pc="http://schemas.microsoft.com/office/powerpoint/2013/main/command">
      <pc:docMk/>
      <pc:sldMk cId="2529667416" sldId="265"/>
    </pc:sldMkLst>
    <p188:txBody>
      <a:bodyPr/>
      <a:lstStyle/>
      <a:p>
        <a:r>
          <a:rPr lang="en-US"/>
          <a:t>Use less text / Make more concise !</a:t>
        </a:r>
      </a:p>
    </p188:txBody>
  </p188:cm>
  <p188:cm id="{D0D43F00-1F42-4847-8BCC-0A52772E2A14}" authorId="{C73A6694-D26D-3C66-E303-9E12E6EA1F7D}" created="2022-11-21T16:06:43.860">
    <pc:sldMkLst xmlns:pc="http://schemas.microsoft.com/office/powerpoint/2013/main/command">
      <pc:docMk/>
      <pc:sldMk cId="2529667416" sldId="265"/>
    </pc:sldMkLst>
    <p188:txBody>
      <a:bodyPr/>
      <a:lstStyle/>
      <a:p>
        <a:r>
          <a:rPr lang="en-US"/>
          <a:t>Include info about skin care analysis, talk about the lack of skin care tools and how that makes it difficult for people to find products that work for their skin needs</a:t>
        </a:r>
      </a:p>
    </p188:txBody>
  </p188:cm>
  <p188:cm id="{31C4C654-4FF7-48BD-88AD-1555A84B6A74}" authorId="{CAB58CFA-D767-33F5-D68E-B6A49C2CD681}" created="2022-11-21T16:06:57.557">
    <pc:sldMkLst xmlns:pc="http://schemas.microsoft.com/office/powerpoint/2013/main/command">
      <pc:docMk/>
      <pc:sldMk cId="2529667416" sldId="265"/>
    </pc:sldMkLst>
    <p188:txBody>
      <a:bodyPr/>
      <a:lstStyle/>
      <a:p>
        <a:r>
          <a:rPr lang="en-US"/>
          <a:t>People have difficulty finding beauty products that address their skin needs.</a:t>
        </a:r>
      </a:p>
    </p188:txBody>
  </p188:cm>
  <p188:cm id="{34B0A18F-8BE4-43CD-ACD6-9BB7EB464D9B}" authorId="{0713B2CF-0577-76C1-F2AC-661D0BCA241B}" created="2022-11-21T16:08:33.550">
    <ac:deMkLst xmlns:ac="http://schemas.microsoft.com/office/drawing/2013/main/command">
      <pc:docMk xmlns:pc="http://schemas.microsoft.com/office/powerpoint/2013/main/command"/>
      <pc:sldMk xmlns:pc="http://schemas.microsoft.com/office/powerpoint/2013/main/command" cId="2529667416" sldId="265"/>
      <ac:spMk id="3" creationId="{71BCAFD8-C2CC-8F55-3A49-832A66A5031C}"/>
    </ac:deMkLst>
    <p188:txBody>
      <a:bodyPr/>
      <a:lstStyle/>
      <a:p>
        <a:r>
          <a:rPr lang="en-US"/>
          <a:t>unique skin needs. how does this take you to final product?</a:t>
        </a:r>
      </a:p>
    </p188:txBody>
  </p188:cm>
  <p188:cm id="{C50F5701-169F-476D-B4EA-485193FC650A}" authorId="{C73A6694-D26D-3C66-E303-9E12E6EA1F7D}" created="2022-11-21T16:17:01.920">
    <pc:sldMkLst xmlns:pc="http://schemas.microsoft.com/office/powerpoint/2013/main/command">
      <pc:docMk/>
      <pc:sldMk cId="2529667416" sldId="265"/>
    </pc:sldMkLst>
    <p188:txBody>
      <a:bodyPr/>
      <a:lstStyle/>
      <a:p>
        <a:r>
          <a:rPr lang="en-US"/>
          <a:t>Bring up ideation! And how research changed what we initially wanted as a product somewhere in the ppt. probably not here </a:t>
        </a:r>
      </a:p>
    </p188:txBody>
  </p188:cm>
  <p188:cm id="{19D7194C-A5E3-4CF4-9B8C-6A1896A31503}" authorId="{CAB58CFA-D767-33F5-D68E-B6A49C2CD681}" created="2022-11-21T16:19:12.521">
    <pc:sldMkLst xmlns:pc="http://schemas.microsoft.com/office/powerpoint/2013/main/command">
      <pc:docMk/>
      <pc:sldMk cId="2529667416" sldId="265"/>
    </pc:sldMkLst>
    <p188:txBody>
      <a:bodyPr/>
      <a:lstStyle/>
      <a:p>
        <a:r>
          <a:rPr lang="en-US"/>
          <a:t>We had a lot of certain ideas of what we wanted to create. We fixated on makeup but our research showed more of a need for skincare. Our research completely redirected us. </a:t>
        </a:r>
      </a:p>
    </p188:txBody>
  </p188:cm>
</p188:cmLst>
</file>

<file path=ppt/comments/modernComment_10C_F7F452A.xml><?xml version="1.0" encoding="utf-8"?>
<p188:cmLst xmlns:a="http://schemas.openxmlformats.org/drawingml/2006/main" xmlns:r="http://schemas.openxmlformats.org/officeDocument/2006/relationships" xmlns:p188="http://schemas.microsoft.com/office/powerpoint/2018/8/main">
  <p188:cm id="{634B10AC-1A35-4C9D-A5F4-3E4B7BB58555}" authorId="{CAB58CFA-D767-33F5-D68E-B6A49C2CD681}" created="2022-11-21T16:27:50.676">
    <pc:sldMkLst xmlns:pc="http://schemas.microsoft.com/office/powerpoint/2013/main/command">
      <pc:docMk/>
      <pc:sldMk cId="259999018" sldId="268"/>
    </pc:sldMkLst>
    <p188:txBody>
      <a:bodyPr/>
      <a:lstStyle/>
      <a:p>
        <a:r>
          <a:rPr lang="en-US"/>
          <a:t>For reference , don't read out loud</a:t>
        </a:r>
      </a:p>
    </p188:txBody>
  </p188:cm>
</p188:cmLst>
</file>

<file path=ppt/comments/modernComment_10D_241AE63.xml><?xml version="1.0" encoding="utf-8"?>
<p188:cmLst xmlns:a="http://schemas.openxmlformats.org/drawingml/2006/main" xmlns:r="http://schemas.openxmlformats.org/officeDocument/2006/relationships" xmlns:p188="http://schemas.microsoft.com/office/powerpoint/2018/8/main">
  <p188:cm id="{C50A68ED-5F08-4D30-9A62-D37F95C3099D}" authorId="{C73A6694-D26D-3C66-E303-9E12E6EA1F7D}" created="2022-11-21T16:28:09.151">
    <pc:sldMkLst xmlns:pc="http://schemas.microsoft.com/office/powerpoint/2013/main/command">
      <pc:docMk/>
      <pc:sldMk cId="37858915" sldId="269"/>
    </pc:sldMkLst>
    <p188:txBody>
      <a:bodyPr/>
      <a:lstStyle/>
      <a:p>
        <a:r>
          <a:rPr lang="en-US"/>
          <a:t>We have the script we use as reference fly through these slides and conclusion. It is okay to say a few questions </a:t>
        </a:r>
      </a:p>
    </p188:txBody>
  </p188:cm>
</p188:cmLst>
</file>

<file path=ppt/comments/modernComment_13B_F3D12333.xml><?xml version="1.0" encoding="utf-8"?>
<p188:cmLst xmlns:a="http://schemas.openxmlformats.org/drawingml/2006/main" xmlns:r="http://schemas.openxmlformats.org/officeDocument/2006/relationships" xmlns:p188="http://schemas.microsoft.com/office/powerpoint/2018/8/main">
  <p188:cm id="{21C35B01-4645-445B-90F4-4EADF3AEECFA}" authorId="{C73A6694-D26D-3C66-E303-9E12E6EA1F7D}" created="2022-11-21T16:26:29.182">
    <pc:sldMkLst xmlns:pc="http://schemas.microsoft.com/office/powerpoint/2013/main/command">
      <pc:docMk/>
      <pc:sldMk cId="4090569523" sldId="315"/>
    </pc:sldMkLst>
    <p188:txBody>
      <a:bodyPr/>
      <a:lstStyle/>
      <a:p>
        <a:r>
          <a:rPr lang="en-US"/>
          <a:t>Add bullet point 2 and 3 to  the slide notes section</a:t>
        </a:r>
      </a:p>
    </p188:txBody>
  </p188:cm>
  <p188:cm id="{F02BF243-A3B2-43C6-97EC-1FC5A91243B4}" authorId="{CAB58CFA-D767-33F5-D68E-B6A49C2CD681}" created="2022-11-22T10:13:21.883">
    <ac:deMkLst xmlns:ac="http://schemas.microsoft.com/office/drawing/2013/main/command">
      <pc:docMk xmlns:pc="http://schemas.microsoft.com/office/powerpoint/2013/main/command"/>
      <pc:sldMk xmlns:pc="http://schemas.microsoft.com/office/powerpoint/2013/main/command" cId="4090569523" sldId="315"/>
      <ac:spMk id="3" creationId="{71BCAFD8-C2CC-8F55-3A49-832A66A5031C}"/>
    </ac:deMkLst>
    <p188:txBody>
      <a:bodyPr/>
      <a:lstStyle/>
      <a:p>
        <a:r>
          <a:rPr lang="en-US"/>
          <a:t>These are the largest consumer of beauty products according to research.​</a:t>
        </a:r>
      </a:p>
    </p188:txBody>
  </p188:cm>
  <p188:cm id="{AB2F6861-7E7C-4017-88CB-056304F3A9F9}" authorId="{CAB58CFA-D767-33F5-D68E-B6A49C2CD681}" created="2022-11-22T10:17:02.656">
    <ac:deMkLst xmlns:ac="http://schemas.microsoft.com/office/drawing/2013/main/command">
      <pc:docMk xmlns:pc="http://schemas.microsoft.com/office/powerpoint/2013/main/command"/>
      <pc:sldMk xmlns:pc="http://schemas.microsoft.com/office/powerpoint/2013/main/command" cId="4090569523" sldId="315"/>
      <ac:spMk id="3" creationId="{71BCAFD8-C2CC-8F55-3A49-832A66A5031C}"/>
    </ac:deMkLst>
    <p188:txBody>
      <a:bodyPr/>
      <a:lstStyle/>
      <a:p>
        <a:r>
          <a:rPr lang="en-US"/>
          <a:t>Research also shows this range is more familiar with using todays AR and VR technology.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3A5974-013E-47B1-BC55-5E27CB53F125}"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11005D57-F579-480E-B35E-E841AEFF7FB8}">
      <dgm:prSet custT="1"/>
      <dgm:spPr/>
      <dgm:t>
        <a:bodyPr/>
        <a:lstStyle/>
        <a:p>
          <a:r>
            <a:rPr lang="en-US" sz="2000"/>
            <a:t>We will be conducting in-depth individual interviews with 5-8 participants. ​</a:t>
          </a:r>
        </a:p>
      </dgm:t>
    </dgm:pt>
    <dgm:pt modelId="{0A9EE15A-A716-4074-B235-5AA22A4FADD6}" type="parTrans" cxnId="{37B3216C-616B-44CC-BE3A-877269B3A81E}">
      <dgm:prSet/>
      <dgm:spPr/>
      <dgm:t>
        <a:bodyPr/>
        <a:lstStyle/>
        <a:p>
          <a:endParaRPr lang="en-US"/>
        </a:p>
      </dgm:t>
    </dgm:pt>
    <dgm:pt modelId="{FD5FAFF0-F399-4B78-A7DA-BBBAF829DB5A}" type="sibTrans" cxnId="{37B3216C-616B-44CC-BE3A-877269B3A81E}">
      <dgm:prSet/>
      <dgm:spPr/>
      <dgm:t>
        <a:bodyPr/>
        <a:lstStyle/>
        <a:p>
          <a:endParaRPr lang="en-US"/>
        </a:p>
      </dgm:t>
    </dgm:pt>
    <dgm:pt modelId="{1F4DD525-19FD-4270-AAE3-262526363BD6}">
      <dgm:prSet custT="1"/>
      <dgm:spPr/>
      <dgm:t>
        <a:bodyPr/>
        <a:lstStyle/>
        <a:p>
          <a:r>
            <a:rPr lang="en-US" sz="2000"/>
            <a:t>Each interview </a:t>
          </a:r>
          <a:r>
            <a:rPr lang="en-US" sz="2000">
              <a:latin typeface="Lora"/>
            </a:rPr>
            <a:t>will</a:t>
          </a:r>
          <a:r>
            <a:rPr lang="en-US" sz="2000"/>
            <a:t> last 60 minutes and will be held in a remote setting. ​</a:t>
          </a:r>
        </a:p>
      </dgm:t>
    </dgm:pt>
    <dgm:pt modelId="{E71F7B65-3605-4815-B397-071BA5FC93A2}" type="parTrans" cxnId="{4E87890A-6F98-4F88-9EA7-4C9F4D822E7F}">
      <dgm:prSet/>
      <dgm:spPr/>
      <dgm:t>
        <a:bodyPr/>
        <a:lstStyle/>
        <a:p>
          <a:endParaRPr lang="en-US"/>
        </a:p>
      </dgm:t>
    </dgm:pt>
    <dgm:pt modelId="{0F14522E-E719-4D6B-BB8C-F4D0B80302B6}" type="sibTrans" cxnId="{4E87890A-6F98-4F88-9EA7-4C9F4D822E7F}">
      <dgm:prSet/>
      <dgm:spPr/>
      <dgm:t>
        <a:bodyPr/>
        <a:lstStyle/>
        <a:p>
          <a:endParaRPr lang="en-US"/>
        </a:p>
      </dgm:t>
    </dgm:pt>
    <dgm:pt modelId="{290861A8-0926-4C6F-98F7-7E72CFC133ED}">
      <dgm:prSet custT="1"/>
      <dgm:spPr/>
      <dgm:t>
        <a:bodyPr/>
        <a:lstStyle/>
        <a:p>
          <a:r>
            <a:rPr lang="en-US" sz="2000"/>
            <a:t>There will be one interviewer and one note taker present with each interviewee. </a:t>
          </a:r>
          <a:r>
            <a:rPr lang="en-US" sz="2500"/>
            <a:t>​</a:t>
          </a:r>
        </a:p>
      </dgm:t>
    </dgm:pt>
    <dgm:pt modelId="{C0685F78-D5F0-4972-8451-807D11E8064D}" type="parTrans" cxnId="{964B6C47-994D-4D86-BEF7-571D3AA9EE51}">
      <dgm:prSet/>
      <dgm:spPr/>
      <dgm:t>
        <a:bodyPr/>
        <a:lstStyle/>
        <a:p>
          <a:endParaRPr lang="en-US"/>
        </a:p>
      </dgm:t>
    </dgm:pt>
    <dgm:pt modelId="{0E668A39-F920-4DC6-833E-42CBABE2261E}" type="sibTrans" cxnId="{964B6C47-994D-4D86-BEF7-571D3AA9EE51}">
      <dgm:prSet/>
      <dgm:spPr/>
      <dgm:t>
        <a:bodyPr/>
        <a:lstStyle/>
        <a:p>
          <a:endParaRPr lang="en-US"/>
        </a:p>
      </dgm:t>
    </dgm:pt>
    <dgm:pt modelId="{B807D7BB-CCF5-403B-8158-A652C4AFB61B}">
      <dgm:prSet custT="1"/>
      <dgm:spPr/>
      <dgm:t>
        <a:bodyPr/>
        <a:lstStyle/>
        <a:p>
          <a:r>
            <a:rPr lang="en-US" sz="2000"/>
            <a:t>We will record each interview after we are given verbal consent by the participant.</a:t>
          </a:r>
        </a:p>
      </dgm:t>
    </dgm:pt>
    <dgm:pt modelId="{7C4F50BE-EEF4-4A27-87F1-690E93959C00}" type="parTrans" cxnId="{20763CE9-2655-4992-9E0F-078B635F6C43}">
      <dgm:prSet/>
      <dgm:spPr/>
      <dgm:t>
        <a:bodyPr/>
        <a:lstStyle/>
        <a:p>
          <a:endParaRPr lang="en-US"/>
        </a:p>
      </dgm:t>
    </dgm:pt>
    <dgm:pt modelId="{6D197FA6-9AA5-464E-9235-10171D5DD5A8}" type="sibTrans" cxnId="{20763CE9-2655-4992-9E0F-078B635F6C43}">
      <dgm:prSet/>
      <dgm:spPr/>
      <dgm:t>
        <a:bodyPr/>
        <a:lstStyle/>
        <a:p>
          <a:endParaRPr lang="en-US"/>
        </a:p>
      </dgm:t>
    </dgm:pt>
    <dgm:pt modelId="{095CD060-8AF7-4BE7-9916-C04364EF09ED}" type="pres">
      <dgm:prSet presAssocID="{853A5974-013E-47B1-BC55-5E27CB53F125}" presName="vert0" presStyleCnt="0">
        <dgm:presLayoutVars>
          <dgm:dir/>
          <dgm:animOne val="branch"/>
          <dgm:animLvl val="lvl"/>
        </dgm:presLayoutVars>
      </dgm:prSet>
      <dgm:spPr/>
    </dgm:pt>
    <dgm:pt modelId="{D2B6C1C4-BF0C-414A-BEA7-D46A9D31B3BA}" type="pres">
      <dgm:prSet presAssocID="{11005D57-F579-480E-B35E-E841AEFF7FB8}" presName="thickLine" presStyleLbl="alignNode1" presStyleIdx="0" presStyleCnt="4"/>
      <dgm:spPr/>
    </dgm:pt>
    <dgm:pt modelId="{EB49DEC1-A3AE-49C3-A7EF-E6F8C0950C51}" type="pres">
      <dgm:prSet presAssocID="{11005D57-F579-480E-B35E-E841AEFF7FB8}" presName="horz1" presStyleCnt="0"/>
      <dgm:spPr/>
    </dgm:pt>
    <dgm:pt modelId="{B975113D-33A6-4E0B-9C7C-3191378AC20A}" type="pres">
      <dgm:prSet presAssocID="{11005D57-F579-480E-B35E-E841AEFF7FB8}" presName="tx1" presStyleLbl="revTx" presStyleIdx="0" presStyleCnt="4"/>
      <dgm:spPr/>
    </dgm:pt>
    <dgm:pt modelId="{60E20037-5C20-4D2D-8E4F-B62DF3C969E2}" type="pres">
      <dgm:prSet presAssocID="{11005D57-F579-480E-B35E-E841AEFF7FB8}" presName="vert1" presStyleCnt="0"/>
      <dgm:spPr/>
    </dgm:pt>
    <dgm:pt modelId="{99CB3A3D-5AF4-4826-BF8D-484131E4B8C1}" type="pres">
      <dgm:prSet presAssocID="{1F4DD525-19FD-4270-AAE3-262526363BD6}" presName="thickLine" presStyleLbl="alignNode1" presStyleIdx="1" presStyleCnt="4"/>
      <dgm:spPr/>
    </dgm:pt>
    <dgm:pt modelId="{68341721-F60E-4B01-91C0-50EDDD0078AF}" type="pres">
      <dgm:prSet presAssocID="{1F4DD525-19FD-4270-AAE3-262526363BD6}" presName="horz1" presStyleCnt="0"/>
      <dgm:spPr/>
    </dgm:pt>
    <dgm:pt modelId="{07534590-8BF0-4F10-A473-EF19AB6EE7D2}" type="pres">
      <dgm:prSet presAssocID="{1F4DD525-19FD-4270-AAE3-262526363BD6}" presName="tx1" presStyleLbl="revTx" presStyleIdx="1" presStyleCnt="4"/>
      <dgm:spPr/>
    </dgm:pt>
    <dgm:pt modelId="{63CD7DFC-B89C-4369-93DA-9FD29AC22364}" type="pres">
      <dgm:prSet presAssocID="{1F4DD525-19FD-4270-AAE3-262526363BD6}" presName="vert1" presStyleCnt="0"/>
      <dgm:spPr/>
    </dgm:pt>
    <dgm:pt modelId="{0F2CE715-9C7B-4417-8904-3FF9CE9487F3}" type="pres">
      <dgm:prSet presAssocID="{290861A8-0926-4C6F-98F7-7E72CFC133ED}" presName="thickLine" presStyleLbl="alignNode1" presStyleIdx="2" presStyleCnt="4"/>
      <dgm:spPr/>
    </dgm:pt>
    <dgm:pt modelId="{D1B46ADA-10E6-46A3-9A36-0BB286FE5896}" type="pres">
      <dgm:prSet presAssocID="{290861A8-0926-4C6F-98F7-7E72CFC133ED}" presName="horz1" presStyleCnt="0"/>
      <dgm:spPr/>
    </dgm:pt>
    <dgm:pt modelId="{F655F625-9F40-4957-9281-AE7A0895242E}" type="pres">
      <dgm:prSet presAssocID="{290861A8-0926-4C6F-98F7-7E72CFC133ED}" presName="tx1" presStyleLbl="revTx" presStyleIdx="2" presStyleCnt="4"/>
      <dgm:spPr/>
    </dgm:pt>
    <dgm:pt modelId="{A8BBE7B4-01BE-4BCA-B399-9D7349843B16}" type="pres">
      <dgm:prSet presAssocID="{290861A8-0926-4C6F-98F7-7E72CFC133ED}" presName="vert1" presStyleCnt="0"/>
      <dgm:spPr/>
    </dgm:pt>
    <dgm:pt modelId="{B71CF13E-FDA2-48DC-AA64-87D8A497B882}" type="pres">
      <dgm:prSet presAssocID="{B807D7BB-CCF5-403B-8158-A652C4AFB61B}" presName="thickLine" presStyleLbl="alignNode1" presStyleIdx="3" presStyleCnt="4"/>
      <dgm:spPr/>
    </dgm:pt>
    <dgm:pt modelId="{B2575914-8951-4C55-A829-D450E2FED834}" type="pres">
      <dgm:prSet presAssocID="{B807D7BB-CCF5-403B-8158-A652C4AFB61B}" presName="horz1" presStyleCnt="0"/>
      <dgm:spPr/>
    </dgm:pt>
    <dgm:pt modelId="{A0E130E4-C704-4ABE-9440-E32340B3CB1E}" type="pres">
      <dgm:prSet presAssocID="{B807D7BB-CCF5-403B-8158-A652C4AFB61B}" presName="tx1" presStyleLbl="revTx" presStyleIdx="3" presStyleCnt="4"/>
      <dgm:spPr/>
    </dgm:pt>
    <dgm:pt modelId="{E9A98187-E0FD-4C7A-A395-71DFDE5F9546}" type="pres">
      <dgm:prSet presAssocID="{B807D7BB-CCF5-403B-8158-A652C4AFB61B}" presName="vert1" presStyleCnt="0"/>
      <dgm:spPr/>
    </dgm:pt>
  </dgm:ptLst>
  <dgm:cxnLst>
    <dgm:cxn modelId="{4E87890A-6F98-4F88-9EA7-4C9F4D822E7F}" srcId="{853A5974-013E-47B1-BC55-5E27CB53F125}" destId="{1F4DD525-19FD-4270-AAE3-262526363BD6}" srcOrd="1" destOrd="0" parTransId="{E71F7B65-3605-4815-B397-071BA5FC93A2}" sibTransId="{0F14522E-E719-4D6B-BB8C-F4D0B80302B6}"/>
    <dgm:cxn modelId="{F83B093F-0E9F-9A43-BA27-3541E808A658}" type="presOf" srcId="{853A5974-013E-47B1-BC55-5E27CB53F125}" destId="{095CD060-8AF7-4BE7-9916-C04364EF09ED}" srcOrd="0" destOrd="0" presId="urn:microsoft.com/office/officeart/2008/layout/LinedList"/>
    <dgm:cxn modelId="{7D39C95F-52D6-8140-9908-13EA753751B5}" type="presOf" srcId="{1F4DD525-19FD-4270-AAE3-262526363BD6}" destId="{07534590-8BF0-4F10-A473-EF19AB6EE7D2}" srcOrd="0" destOrd="0" presId="urn:microsoft.com/office/officeart/2008/layout/LinedList"/>
    <dgm:cxn modelId="{964B6C47-994D-4D86-BEF7-571D3AA9EE51}" srcId="{853A5974-013E-47B1-BC55-5E27CB53F125}" destId="{290861A8-0926-4C6F-98F7-7E72CFC133ED}" srcOrd="2" destOrd="0" parTransId="{C0685F78-D5F0-4972-8451-807D11E8064D}" sibTransId="{0E668A39-F920-4DC6-833E-42CBABE2261E}"/>
    <dgm:cxn modelId="{37B3216C-616B-44CC-BE3A-877269B3A81E}" srcId="{853A5974-013E-47B1-BC55-5E27CB53F125}" destId="{11005D57-F579-480E-B35E-E841AEFF7FB8}" srcOrd="0" destOrd="0" parTransId="{0A9EE15A-A716-4074-B235-5AA22A4FADD6}" sibTransId="{FD5FAFF0-F399-4B78-A7DA-BBBAF829DB5A}"/>
    <dgm:cxn modelId="{6A3FB474-2ED8-5745-BA42-450DDEA9B297}" type="presOf" srcId="{11005D57-F579-480E-B35E-E841AEFF7FB8}" destId="{B975113D-33A6-4E0B-9C7C-3191378AC20A}" srcOrd="0" destOrd="0" presId="urn:microsoft.com/office/officeart/2008/layout/LinedList"/>
    <dgm:cxn modelId="{7D0F468D-48E5-7A48-A3CF-1DE6A7192FB5}" type="presOf" srcId="{B807D7BB-CCF5-403B-8158-A652C4AFB61B}" destId="{A0E130E4-C704-4ABE-9440-E32340B3CB1E}" srcOrd="0" destOrd="0" presId="urn:microsoft.com/office/officeart/2008/layout/LinedList"/>
    <dgm:cxn modelId="{575689C1-ACFB-B445-9114-B4A3EE39B4C2}" type="presOf" srcId="{290861A8-0926-4C6F-98F7-7E72CFC133ED}" destId="{F655F625-9F40-4957-9281-AE7A0895242E}" srcOrd="0" destOrd="0" presId="urn:microsoft.com/office/officeart/2008/layout/LinedList"/>
    <dgm:cxn modelId="{20763CE9-2655-4992-9E0F-078B635F6C43}" srcId="{853A5974-013E-47B1-BC55-5E27CB53F125}" destId="{B807D7BB-CCF5-403B-8158-A652C4AFB61B}" srcOrd="3" destOrd="0" parTransId="{7C4F50BE-EEF4-4A27-87F1-690E93959C00}" sibTransId="{6D197FA6-9AA5-464E-9235-10171D5DD5A8}"/>
    <dgm:cxn modelId="{D4648F91-577D-6C4B-AF77-761DA81140AE}" type="presParOf" srcId="{095CD060-8AF7-4BE7-9916-C04364EF09ED}" destId="{D2B6C1C4-BF0C-414A-BEA7-D46A9D31B3BA}" srcOrd="0" destOrd="0" presId="urn:microsoft.com/office/officeart/2008/layout/LinedList"/>
    <dgm:cxn modelId="{1FB8B688-5BA1-A245-9971-768F59E41890}" type="presParOf" srcId="{095CD060-8AF7-4BE7-9916-C04364EF09ED}" destId="{EB49DEC1-A3AE-49C3-A7EF-E6F8C0950C51}" srcOrd="1" destOrd="0" presId="urn:microsoft.com/office/officeart/2008/layout/LinedList"/>
    <dgm:cxn modelId="{01C59FEF-E414-3349-8ABA-C32100F9F705}" type="presParOf" srcId="{EB49DEC1-A3AE-49C3-A7EF-E6F8C0950C51}" destId="{B975113D-33A6-4E0B-9C7C-3191378AC20A}" srcOrd="0" destOrd="0" presId="urn:microsoft.com/office/officeart/2008/layout/LinedList"/>
    <dgm:cxn modelId="{C627D75F-5D8B-1043-A413-6B23FF1759B3}" type="presParOf" srcId="{EB49DEC1-A3AE-49C3-A7EF-E6F8C0950C51}" destId="{60E20037-5C20-4D2D-8E4F-B62DF3C969E2}" srcOrd="1" destOrd="0" presId="urn:microsoft.com/office/officeart/2008/layout/LinedList"/>
    <dgm:cxn modelId="{928CA1EF-88C5-CC44-BE33-21CD3BE4AA58}" type="presParOf" srcId="{095CD060-8AF7-4BE7-9916-C04364EF09ED}" destId="{99CB3A3D-5AF4-4826-BF8D-484131E4B8C1}" srcOrd="2" destOrd="0" presId="urn:microsoft.com/office/officeart/2008/layout/LinedList"/>
    <dgm:cxn modelId="{DBC4CD64-645D-8347-80B9-846356D2B55A}" type="presParOf" srcId="{095CD060-8AF7-4BE7-9916-C04364EF09ED}" destId="{68341721-F60E-4B01-91C0-50EDDD0078AF}" srcOrd="3" destOrd="0" presId="urn:microsoft.com/office/officeart/2008/layout/LinedList"/>
    <dgm:cxn modelId="{D2DF8DC3-0A77-2341-868B-32EFD31A4D05}" type="presParOf" srcId="{68341721-F60E-4B01-91C0-50EDDD0078AF}" destId="{07534590-8BF0-4F10-A473-EF19AB6EE7D2}" srcOrd="0" destOrd="0" presId="urn:microsoft.com/office/officeart/2008/layout/LinedList"/>
    <dgm:cxn modelId="{7753726B-E712-B94E-9523-796535B3459F}" type="presParOf" srcId="{68341721-F60E-4B01-91C0-50EDDD0078AF}" destId="{63CD7DFC-B89C-4369-93DA-9FD29AC22364}" srcOrd="1" destOrd="0" presId="urn:microsoft.com/office/officeart/2008/layout/LinedList"/>
    <dgm:cxn modelId="{DF7A7C0F-8717-5742-AF1A-0FA5E2E2EA25}" type="presParOf" srcId="{095CD060-8AF7-4BE7-9916-C04364EF09ED}" destId="{0F2CE715-9C7B-4417-8904-3FF9CE9487F3}" srcOrd="4" destOrd="0" presId="urn:microsoft.com/office/officeart/2008/layout/LinedList"/>
    <dgm:cxn modelId="{A0F93F52-9838-E945-9922-D291D9CFAA66}" type="presParOf" srcId="{095CD060-8AF7-4BE7-9916-C04364EF09ED}" destId="{D1B46ADA-10E6-46A3-9A36-0BB286FE5896}" srcOrd="5" destOrd="0" presId="urn:microsoft.com/office/officeart/2008/layout/LinedList"/>
    <dgm:cxn modelId="{19623FE9-6181-FB40-A912-3A47199DC27D}" type="presParOf" srcId="{D1B46ADA-10E6-46A3-9A36-0BB286FE5896}" destId="{F655F625-9F40-4957-9281-AE7A0895242E}" srcOrd="0" destOrd="0" presId="urn:microsoft.com/office/officeart/2008/layout/LinedList"/>
    <dgm:cxn modelId="{A72D63F2-EBDE-DB4A-A1C3-A811DEB278EF}" type="presParOf" srcId="{D1B46ADA-10E6-46A3-9A36-0BB286FE5896}" destId="{A8BBE7B4-01BE-4BCA-B399-9D7349843B16}" srcOrd="1" destOrd="0" presId="urn:microsoft.com/office/officeart/2008/layout/LinedList"/>
    <dgm:cxn modelId="{8059A0A6-737B-B444-ACB9-8C4708AFE031}" type="presParOf" srcId="{095CD060-8AF7-4BE7-9916-C04364EF09ED}" destId="{B71CF13E-FDA2-48DC-AA64-87D8A497B882}" srcOrd="6" destOrd="0" presId="urn:microsoft.com/office/officeart/2008/layout/LinedList"/>
    <dgm:cxn modelId="{8B3817C4-113F-8548-894F-85D8EBD0CEA1}" type="presParOf" srcId="{095CD060-8AF7-4BE7-9916-C04364EF09ED}" destId="{B2575914-8951-4C55-A829-D450E2FED834}" srcOrd="7" destOrd="0" presId="urn:microsoft.com/office/officeart/2008/layout/LinedList"/>
    <dgm:cxn modelId="{61C1A567-6B72-964F-A778-8F331DDE6D0B}" type="presParOf" srcId="{B2575914-8951-4C55-A829-D450E2FED834}" destId="{A0E130E4-C704-4ABE-9440-E32340B3CB1E}" srcOrd="0" destOrd="0" presId="urn:microsoft.com/office/officeart/2008/layout/LinedList"/>
    <dgm:cxn modelId="{BDCA0164-4519-EE41-AA85-230B222B78D3}" type="presParOf" srcId="{B2575914-8951-4C55-A829-D450E2FED834}" destId="{E9A98187-E0FD-4C7A-A395-71DFDE5F954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5161F1-09BF-408E-AAB7-FA46A9F5B51A}"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36773F85-D9C5-4486-BA79-D6A083EFFA43}">
      <dgm:prSet/>
      <dgm:spPr/>
      <dgm:t>
        <a:bodyPr/>
        <a:lstStyle/>
        <a:p>
          <a:pPr>
            <a:lnSpc>
              <a:spcPct val="100000"/>
            </a:lnSpc>
          </a:pPr>
          <a:r>
            <a:rPr lang="en-US"/>
            <a:t>Interviews will be recorded via Microsoft Teams </a:t>
          </a:r>
        </a:p>
      </dgm:t>
    </dgm:pt>
    <dgm:pt modelId="{A2092B5F-6EA3-4B77-997F-1489778D289A}" type="parTrans" cxnId="{FC26EC90-1511-46A5-8922-CCA23234B861}">
      <dgm:prSet/>
      <dgm:spPr/>
      <dgm:t>
        <a:bodyPr/>
        <a:lstStyle/>
        <a:p>
          <a:endParaRPr lang="en-US"/>
        </a:p>
      </dgm:t>
    </dgm:pt>
    <dgm:pt modelId="{81BBCB13-C8B2-4C81-AD38-E040890819DC}" type="sibTrans" cxnId="{FC26EC90-1511-46A5-8922-CCA23234B861}">
      <dgm:prSet phldrT="1" phldr="0"/>
      <dgm:spPr/>
      <dgm:t>
        <a:bodyPr/>
        <a:lstStyle/>
        <a:p>
          <a:r>
            <a:rPr lang="en-US"/>
            <a:t>1</a:t>
          </a:r>
        </a:p>
      </dgm:t>
    </dgm:pt>
    <dgm:pt modelId="{A2A36CF6-C470-4E78-8BAC-3E7FB6491CD5}">
      <dgm:prSet/>
      <dgm:spPr/>
      <dgm:t>
        <a:bodyPr/>
        <a:lstStyle/>
        <a:p>
          <a:pPr>
            <a:lnSpc>
              <a:spcPct val="100000"/>
            </a:lnSpc>
          </a:pPr>
          <a:r>
            <a:rPr lang="en-US"/>
            <a:t>One person will take notes while another person conducts the interview. </a:t>
          </a:r>
        </a:p>
      </dgm:t>
    </dgm:pt>
    <dgm:pt modelId="{A29830E4-45BE-4F5F-BBFA-C25F13D46472}" type="parTrans" cxnId="{DC6AE2A5-1CD3-417C-885F-C2D298597CD3}">
      <dgm:prSet/>
      <dgm:spPr/>
      <dgm:t>
        <a:bodyPr/>
        <a:lstStyle/>
        <a:p>
          <a:endParaRPr lang="en-US"/>
        </a:p>
      </dgm:t>
    </dgm:pt>
    <dgm:pt modelId="{8553A39F-2299-45A3-9409-68DC66C42894}" type="sibTrans" cxnId="{DC6AE2A5-1CD3-417C-885F-C2D298597CD3}">
      <dgm:prSet phldrT="2" phldr="0"/>
      <dgm:spPr/>
      <dgm:t>
        <a:bodyPr/>
        <a:lstStyle/>
        <a:p>
          <a:r>
            <a:rPr lang="en-US"/>
            <a:t>2</a:t>
          </a:r>
        </a:p>
      </dgm:t>
    </dgm:pt>
    <dgm:pt modelId="{56EB4BD8-5BD4-4ABA-B1FC-451FEAEBF87D}">
      <dgm:prSet/>
      <dgm:spPr/>
      <dgm:t>
        <a:bodyPr/>
        <a:lstStyle/>
        <a:p>
          <a:pPr>
            <a:lnSpc>
              <a:spcPct val="100000"/>
            </a:lnSpc>
          </a:pPr>
          <a:r>
            <a:rPr lang="en-US"/>
            <a:t>We will perform a thematic analysis to identify common answers among participants.</a:t>
          </a:r>
        </a:p>
      </dgm:t>
    </dgm:pt>
    <dgm:pt modelId="{EFB0ECB5-9668-4ED7-886A-74819D958592}" type="parTrans" cxnId="{FA5B3BA1-E065-4D6F-9B64-98206B1188D4}">
      <dgm:prSet/>
      <dgm:spPr/>
      <dgm:t>
        <a:bodyPr/>
        <a:lstStyle/>
        <a:p>
          <a:endParaRPr lang="en-US"/>
        </a:p>
      </dgm:t>
    </dgm:pt>
    <dgm:pt modelId="{B21F28D3-1362-43CE-B804-438737F26458}" type="sibTrans" cxnId="{FA5B3BA1-E065-4D6F-9B64-98206B1188D4}">
      <dgm:prSet phldrT="3" phldr="0"/>
      <dgm:spPr/>
      <dgm:t>
        <a:bodyPr/>
        <a:lstStyle/>
        <a:p>
          <a:r>
            <a:rPr lang="en-US"/>
            <a:t>3</a:t>
          </a:r>
        </a:p>
      </dgm:t>
    </dgm:pt>
    <dgm:pt modelId="{A6A68188-9712-CD41-BF89-0E3DA4C566A4}" type="pres">
      <dgm:prSet presAssocID="{805161F1-09BF-408E-AAB7-FA46A9F5B51A}" presName="Name0" presStyleCnt="0">
        <dgm:presLayoutVars>
          <dgm:animLvl val="lvl"/>
          <dgm:resizeHandles val="exact"/>
        </dgm:presLayoutVars>
      </dgm:prSet>
      <dgm:spPr/>
    </dgm:pt>
    <dgm:pt modelId="{8DF4BB54-187C-5E49-ABCF-87B556AEFF97}" type="pres">
      <dgm:prSet presAssocID="{36773F85-D9C5-4486-BA79-D6A083EFFA43}" presName="compositeNode" presStyleCnt="0">
        <dgm:presLayoutVars>
          <dgm:bulletEnabled val="1"/>
        </dgm:presLayoutVars>
      </dgm:prSet>
      <dgm:spPr/>
    </dgm:pt>
    <dgm:pt modelId="{44E2AEED-6DA3-6A4A-886A-FD9750D3F32C}" type="pres">
      <dgm:prSet presAssocID="{36773F85-D9C5-4486-BA79-D6A083EFFA43}" presName="bgRect" presStyleLbl="bgAccFollowNode1" presStyleIdx="0" presStyleCnt="3" custLinFactNeighborX="-38624" custLinFactNeighborY="-2712"/>
      <dgm:spPr/>
    </dgm:pt>
    <dgm:pt modelId="{EC1F415F-5B56-DC4A-904B-02722F98AE05}" type="pres">
      <dgm:prSet presAssocID="{81BBCB13-C8B2-4C81-AD38-E040890819DC}" presName="sibTransNodeCircle" presStyleLbl="alignNode1" presStyleIdx="0" presStyleCnt="6">
        <dgm:presLayoutVars>
          <dgm:chMax val="0"/>
          <dgm:bulletEnabled/>
        </dgm:presLayoutVars>
      </dgm:prSet>
      <dgm:spPr/>
    </dgm:pt>
    <dgm:pt modelId="{13C8C8BD-5380-584F-860C-E4FF524FE02B}" type="pres">
      <dgm:prSet presAssocID="{36773F85-D9C5-4486-BA79-D6A083EFFA43}" presName="bottomLine" presStyleLbl="alignNode1" presStyleIdx="1" presStyleCnt="6">
        <dgm:presLayoutVars/>
      </dgm:prSet>
      <dgm:spPr/>
    </dgm:pt>
    <dgm:pt modelId="{B89F52D8-E650-FA47-A0AA-353B7E8D752D}" type="pres">
      <dgm:prSet presAssocID="{36773F85-D9C5-4486-BA79-D6A083EFFA43}" presName="nodeText" presStyleLbl="bgAccFollowNode1" presStyleIdx="0" presStyleCnt="3">
        <dgm:presLayoutVars>
          <dgm:bulletEnabled val="1"/>
        </dgm:presLayoutVars>
      </dgm:prSet>
      <dgm:spPr/>
    </dgm:pt>
    <dgm:pt modelId="{AC989CA0-B2A9-3247-AF53-8900F0A42ACB}" type="pres">
      <dgm:prSet presAssocID="{81BBCB13-C8B2-4C81-AD38-E040890819DC}" presName="sibTrans" presStyleCnt="0"/>
      <dgm:spPr/>
    </dgm:pt>
    <dgm:pt modelId="{83CB6FA2-2036-0E4D-8BD9-8C967DD9C326}" type="pres">
      <dgm:prSet presAssocID="{A2A36CF6-C470-4E78-8BAC-3E7FB6491CD5}" presName="compositeNode" presStyleCnt="0">
        <dgm:presLayoutVars>
          <dgm:bulletEnabled val="1"/>
        </dgm:presLayoutVars>
      </dgm:prSet>
      <dgm:spPr/>
    </dgm:pt>
    <dgm:pt modelId="{A280B05F-058B-374E-8B13-3F789B31A1FB}" type="pres">
      <dgm:prSet presAssocID="{A2A36CF6-C470-4E78-8BAC-3E7FB6491CD5}" presName="bgRect" presStyleLbl="bgAccFollowNode1" presStyleIdx="1" presStyleCnt="3"/>
      <dgm:spPr/>
    </dgm:pt>
    <dgm:pt modelId="{E0930BCB-3F2D-424A-9AAB-5B8582535D5C}" type="pres">
      <dgm:prSet presAssocID="{8553A39F-2299-45A3-9409-68DC66C42894}" presName="sibTransNodeCircle" presStyleLbl="alignNode1" presStyleIdx="2" presStyleCnt="6">
        <dgm:presLayoutVars>
          <dgm:chMax val="0"/>
          <dgm:bulletEnabled/>
        </dgm:presLayoutVars>
      </dgm:prSet>
      <dgm:spPr/>
    </dgm:pt>
    <dgm:pt modelId="{0F6B2B68-62E9-7A4C-8FB9-98CC4ABDB01F}" type="pres">
      <dgm:prSet presAssocID="{A2A36CF6-C470-4E78-8BAC-3E7FB6491CD5}" presName="bottomLine" presStyleLbl="alignNode1" presStyleIdx="3" presStyleCnt="6">
        <dgm:presLayoutVars/>
      </dgm:prSet>
      <dgm:spPr/>
    </dgm:pt>
    <dgm:pt modelId="{C83E6313-19F2-E146-BBAB-CBAFA4F05FCE}" type="pres">
      <dgm:prSet presAssocID="{A2A36CF6-C470-4E78-8BAC-3E7FB6491CD5}" presName="nodeText" presStyleLbl="bgAccFollowNode1" presStyleIdx="1" presStyleCnt="3">
        <dgm:presLayoutVars>
          <dgm:bulletEnabled val="1"/>
        </dgm:presLayoutVars>
      </dgm:prSet>
      <dgm:spPr/>
    </dgm:pt>
    <dgm:pt modelId="{DB6B6397-ADFE-4042-84DC-962C5D8DBE7F}" type="pres">
      <dgm:prSet presAssocID="{8553A39F-2299-45A3-9409-68DC66C42894}" presName="sibTrans" presStyleCnt="0"/>
      <dgm:spPr/>
    </dgm:pt>
    <dgm:pt modelId="{7199D537-7BAF-4346-BA11-83C8C1CF39D0}" type="pres">
      <dgm:prSet presAssocID="{56EB4BD8-5BD4-4ABA-B1FC-451FEAEBF87D}" presName="compositeNode" presStyleCnt="0">
        <dgm:presLayoutVars>
          <dgm:bulletEnabled val="1"/>
        </dgm:presLayoutVars>
      </dgm:prSet>
      <dgm:spPr/>
    </dgm:pt>
    <dgm:pt modelId="{ADE93208-9300-3041-85BE-829C55AFF4D3}" type="pres">
      <dgm:prSet presAssocID="{56EB4BD8-5BD4-4ABA-B1FC-451FEAEBF87D}" presName="bgRect" presStyleLbl="bgAccFollowNode1" presStyleIdx="2" presStyleCnt="3" custLinFactNeighborX="5926" custLinFactNeighborY="2678"/>
      <dgm:spPr/>
    </dgm:pt>
    <dgm:pt modelId="{9B31CB4D-F90E-924F-85E1-78D5DB8E19A8}" type="pres">
      <dgm:prSet presAssocID="{B21F28D3-1362-43CE-B804-438737F26458}" presName="sibTransNodeCircle" presStyleLbl="alignNode1" presStyleIdx="4" presStyleCnt="6">
        <dgm:presLayoutVars>
          <dgm:chMax val="0"/>
          <dgm:bulletEnabled/>
        </dgm:presLayoutVars>
      </dgm:prSet>
      <dgm:spPr/>
    </dgm:pt>
    <dgm:pt modelId="{DB2BC10A-AEC4-0342-BD57-7B4707045C13}" type="pres">
      <dgm:prSet presAssocID="{56EB4BD8-5BD4-4ABA-B1FC-451FEAEBF87D}" presName="bottomLine" presStyleLbl="alignNode1" presStyleIdx="5" presStyleCnt="6">
        <dgm:presLayoutVars/>
      </dgm:prSet>
      <dgm:spPr/>
    </dgm:pt>
    <dgm:pt modelId="{66E833E5-F8AF-CA43-BC1C-ED3057BE7EC2}" type="pres">
      <dgm:prSet presAssocID="{56EB4BD8-5BD4-4ABA-B1FC-451FEAEBF87D}" presName="nodeText" presStyleLbl="bgAccFollowNode1" presStyleIdx="2" presStyleCnt="3">
        <dgm:presLayoutVars>
          <dgm:bulletEnabled val="1"/>
        </dgm:presLayoutVars>
      </dgm:prSet>
      <dgm:spPr/>
    </dgm:pt>
  </dgm:ptLst>
  <dgm:cxnLst>
    <dgm:cxn modelId="{CCE9D50C-D6DB-3D4E-B88A-D84654DC6BDF}" type="presOf" srcId="{36773F85-D9C5-4486-BA79-D6A083EFFA43}" destId="{B89F52D8-E650-FA47-A0AA-353B7E8D752D}" srcOrd="1" destOrd="0" presId="urn:microsoft.com/office/officeart/2016/7/layout/BasicLinearProcessNumbered"/>
    <dgm:cxn modelId="{29F4EC1E-2180-464D-BFFD-1E5FEA4FB072}" type="presOf" srcId="{A2A36CF6-C470-4E78-8BAC-3E7FB6491CD5}" destId="{A280B05F-058B-374E-8B13-3F789B31A1FB}" srcOrd="0" destOrd="0" presId="urn:microsoft.com/office/officeart/2016/7/layout/BasicLinearProcessNumbered"/>
    <dgm:cxn modelId="{5A45B63E-F4EA-4F45-A3A0-3B9BF5283FBC}" type="presOf" srcId="{B21F28D3-1362-43CE-B804-438737F26458}" destId="{9B31CB4D-F90E-924F-85E1-78D5DB8E19A8}" srcOrd="0" destOrd="0" presId="urn:microsoft.com/office/officeart/2016/7/layout/BasicLinearProcessNumbered"/>
    <dgm:cxn modelId="{8745F761-3465-8D42-9FDF-6117D7AE8D1E}" type="presOf" srcId="{81BBCB13-C8B2-4C81-AD38-E040890819DC}" destId="{EC1F415F-5B56-DC4A-904B-02722F98AE05}" srcOrd="0" destOrd="0" presId="urn:microsoft.com/office/officeart/2016/7/layout/BasicLinearProcessNumbered"/>
    <dgm:cxn modelId="{5D065D65-5326-3E48-9ED4-B710CDB4D5C9}" type="presOf" srcId="{A2A36CF6-C470-4E78-8BAC-3E7FB6491CD5}" destId="{C83E6313-19F2-E146-BBAB-CBAFA4F05FCE}" srcOrd="1" destOrd="0" presId="urn:microsoft.com/office/officeart/2016/7/layout/BasicLinearProcessNumbered"/>
    <dgm:cxn modelId="{16A06B6B-9C10-1641-9B15-894F3B6FFE0F}" type="presOf" srcId="{8553A39F-2299-45A3-9409-68DC66C42894}" destId="{E0930BCB-3F2D-424A-9AAB-5B8582535D5C}" srcOrd="0" destOrd="0" presId="urn:microsoft.com/office/officeart/2016/7/layout/BasicLinearProcessNumbered"/>
    <dgm:cxn modelId="{FC26EC90-1511-46A5-8922-CCA23234B861}" srcId="{805161F1-09BF-408E-AAB7-FA46A9F5B51A}" destId="{36773F85-D9C5-4486-BA79-D6A083EFFA43}" srcOrd="0" destOrd="0" parTransId="{A2092B5F-6EA3-4B77-997F-1489778D289A}" sibTransId="{81BBCB13-C8B2-4C81-AD38-E040890819DC}"/>
    <dgm:cxn modelId="{FA5B3BA1-E065-4D6F-9B64-98206B1188D4}" srcId="{805161F1-09BF-408E-AAB7-FA46A9F5B51A}" destId="{56EB4BD8-5BD4-4ABA-B1FC-451FEAEBF87D}" srcOrd="2" destOrd="0" parTransId="{EFB0ECB5-9668-4ED7-886A-74819D958592}" sibTransId="{B21F28D3-1362-43CE-B804-438737F26458}"/>
    <dgm:cxn modelId="{DC6AE2A5-1CD3-417C-885F-C2D298597CD3}" srcId="{805161F1-09BF-408E-AAB7-FA46A9F5B51A}" destId="{A2A36CF6-C470-4E78-8BAC-3E7FB6491CD5}" srcOrd="1" destOrd="0" parTransId="{A29830E4-45BE-4F5F-BBFA-C25F13D46472}" sibTransId="{8553A39F-2299-45A3-9409-68DC66C42894}"/>
    <dgm:cxn modelId="{5AA599A7-99E9-1140-B0B6-75A384D11BD6}" type="presOf" srcId="{56EB4BD8-5BD4-4ABA-B1FC-451FEAEBF87D}" destId="{66E833E5-F8AF-CA43-BC1C-ED3057BE7EC2}" srcOrd="1" destOrd="0" presId="urn:microsoft.com/office/officeart/2016/7/layout/BasicLinearProcessNumbered"/>
    <dgm:cxn modelId="{59C644CB-602E-C247-A37D-C3889D1D127C}" type="presOf" srcId="{56EB4BD8-5BD4-4ABA-B1FC-451FEAEBF87D}" destId="{ADE93208-9300-3041-85BE-829C55AFF4D3}" srcOrd="0" destOrd="0" presId="urn:microsoft.com/office/officeart/2016/7/layout/BasicLinearProcessNumbered"/>
    <dgm:cxn modelId="{9E5CA6E1-BD16-514C-9AAD-615E79AE03F7}" type="presOf" srcId="{805161F1-09BF-408E-AAB7-FA46A9F5B51A}" destId="{A6A68188-9712-CD41-BF89-0E3DA4C566A4}" srcOrd="0" destOrd="0" presId="urn:microsoft.com/office/officeart/2016/7/layout/BasicLinearProcessNumbered"/>
    <dgm:cxn modelId="{F62054EA-9F34-144F-BBE2-B81AA252132A}" type="presOf" srcId="{36773F85-D9C5-4486-BA79-D6A083EFFA43}" destId="{44E2AEED-6DA3-6A4A-886A-FD9750D3F32C}" srcOrd="0" destOrd="0" presId="urn:microsoft.com/office/officeart/2016/7/layout/BasicLinearProcessNumbered"/>
    <dgm:cxn modelId="{B2C3DF38-97E8-504B-B828-8F347CBAF76E}" type="presParOf" srcId="{A6A68188-9712-CD41-BF89-0E3DA4C566A4}" destId="{8DF4BB54-187C-5E49-ABCF-87B556AEFF97}" srcOrd="0" destOrd="0" presId="urn:microsoft.com/office/officeart/2016/7/layout/BasicLinearProcessNumbered"/>
    <dgm:cxn modelId="{6026A551-B306-8B44-A9D8-B1E4ABA15709}" type="presParOf" srcId="{8DF4BB54-187C-5E49-ABCF-87B556AEFF97}" destId="{44E2AEED-6DA3-6A4A-886A-FD9750D3F32C}" srcOrd="0" destOrd="0" presId="urn:microsoft.com/office/officeart/2016/7/layout/BasicLinearProcessNumbered"/>
    <dgm:cxn modelId="{55EA806E-C90F-7147-8F76-CEA27C50D7C5}" type="presParOf" srcId="{8DF4BB54-187C-5E49-ABCF-87B556AEFF97}" destId="{EC1F415F-5B56-DC4A-904B-02722F98AE05}" srcOrd="1" destOrd="0" presId="urn:microsoft.com/office/officeart/2016/7/layout/BasicLinearProcessNumbered"/>
    <dgm:cxn modelId="{BD405ABB-0C4B-304F-9DC0-51215AA4D35C}" type="presParOf" srcId="{8DF4BB54-187C-5E49-ABCF-87B556AEFF97}" destId="{13C8C8BD-5380-584F-860C-E4FF524FE02B}" srcOrd="2" destOrd="0" presId="urn:microsoft.com/office/officeart/2016/7/layout/BasicLinearProcessNumbered"/>
    <dgm:cxn modelId="{5EC963E1-2717-0048-A15E-6FE0FA77A8B0}" type="presParOf" srcId="{8DF4BB54-187C-5E49-ABCF-87B556AEFF97}" destId="{B89F52D8-E650-FA47-A0AA-353B7E8D752D}" srcOrd="3" destOrd="0" presId="urn:microsoft.com/office/officeart/2016/7/layout/BasicLinearProcessNumbered"/>
    <dgm:cxn modelId="{2ED3CE82-9E6D-6546-A5F4-E5BE3B3D7CF1}" type="presParOf" srcId="{A6A68188-9712-CD41-BF89-0E3DA4C566A4}" destId="{AC989CA0-B2A9-3247-AF53-8900F0A42ACB}" srcOrd="1" destOrd="0" presId="urn:microsoft.com/office/officeart/2016/7/layout/BasicLinearProcessNumbered"/>
    <dgm:cxn modelId="{54A2C0E3-019D-D944-A2E7-449FA4CA6C82}" type="presParOf" srcId="{A6A68188-9712-CD41-BF89-0E3DA4C566A4}" destId="{83CB6FA2-2036-0E4D-8BD9-8C967DD9C326}" srcOrd="2" destOrd="0" presId="urn:microsoft.com/office/officeart/2016/7/layout/BasicLinearProcessNumbered"/>
    <dgm:cxn modelId="{4A35CA78-3AC1-874B-B068-23FCDA0EF348}" type="presParOf" srcId="{83CB6FA2-2036-0E4D-8BD9-8C967DD9C326}" destId="{A280B05F-058B-374E-8B13-3F789B31A1FB}" srcOrd="0" destOrd="0" presId="urn:microsoft.com/office/officeart/2016/7/layout/BasicLinearProcessNumbered"/>
    <dgm:cxn modelId="{BCB7E1A6-8A93-5948-A48A-AE6F666A6AA6}" type="presParOf" srcId="{83CB6FA2-2036-0E4D-8BD9-8C967DD9C326}" destId="{E0930BCB-3F2D-424A-9AAB-5B8582535D5C}" srcOrd="1" destOrd="0" presId="urn:microsoft.com/office/officeart/2016/7/layout/BasicLinearProcessNumbered"/>
    <dgm:cxn modelId="{4CF7C37D-E966-BE4A-A551-A3987172246F}" type="presParOf" srcId="{83CB6FA2-2036-0E4D-8BD9-8C967DD9C326}" destId="{0F6B2B68-62E9-7A4C-8FB9-98CC4ABDB01F}" srcOrd="2" destOrd="0" presId="urn:microsoft.com/office/officeart/2016/7/layout/BasicLinearProcessNumbered"/>
    <dgm:cxn modelId="{6A6B7611-A943-E14A-A63F-805050C64F2B}" type="presParOf" srcId="{83CB6FA2-2036-0E4D-8BD9-8C967DD9C326}" destId="{C83E6313-19F2-E146-BBAB-CBAFA4F05FCE}" srcOrd="3" destOrd="0" presId="urn:microsoft.com/office/officeart/2016/7/layout/BasicLinearProcessNumbered"/>
    <dgm:cxn modelId="{67369997-86E6-954A-B5D7-708A165F89DF}" type="presParOf" srcId="{A6A68188-9712-CD41-BF89-0E3DA4C566A4}" destId="{DB6B6397-ADFE-4042-84DC-962C5D8DBE7F}" srcOrd="3" destOrd="0" presId="urn:microsoft.com/office/officeart/2016/7/layout/BasicLinearProcessNumbered"/>
    <dgm:cxn modelId="{64619EA6-879F-1840-B5CF-C3A4BDEDCE53}" type="presParOf" srcId="{A6A68188-9712-CD41-BF89-0E3DA4C566A4}" destId="{7199D537-7BAF-4346-BA11-83C8C1CF39D0}" srcOrd="4" destOrd="0" presId="urn:microsoft.com/office/officeart/2016/7/layout/BasicLinearProcessNumbered"/>
    <dgm:cxn modelId="{A609296C-CA7A-374A-A9BA-AACCA12C95B9}" type="presParOf" srcId="{7199D537-7BAF-4346-BA11-83C8C1CF39D0}" destId="{ADE93208-9300-3041-85BE-829C55AFF4D3}" srcOrd="0" destOrd="0" presId="urn:microsoft.com/office/officeart/2016/7/layout/BasicLinearProcessNumbered"/>
    <dgm:cxn modelId="{C56CC7CE-A430-AC4C-8280-94AB9D538179}" type="presParOf" srcId="{7199D537-7BAF-4346-BA11-83C8C1CF39D0}" destId="{9B31CB4D-F90E-924F-85E1-78D5DB8E19A8}" srcOrd="1" destOrd="0" presId="urn:microsoft.com/office/officeart/2016/7/layout/BasicLinearProcessNumbered"/>
    <dgm:cxn modelId="{B228EEA9-600E-D141-A26E-63F87C50E51B}" type="presParOf" srcId="{7199D537-7BAF-4346-BA11-83C8C1CF39D0}" destId="{DB2BC10A-AEC4-0342-BD57-7B4707045C13}" srcOrd="2" destOrd="0" presId="urn:microsoft.com/office/officeart/2016/7/layout/BasicLinearProcessNumbered"/>
    <dgm:cxn modelId="{91FE4E73-643C-104E-A766-F31D0654814A}" type="presParOf" srcId="{7199D537-7BAF-4346-BA11-83C8C1CF39D0}" destId="{66E833E5-F8AF-CA43-BC1C-ED3057BE7EC2}"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A2244E-75C6-4077-BA84-E3036C6BAEE9}"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6ECD527C-9D7A-4142-8F49-A48064B90C36}">
      <dgm:prSet/>
      <dgm:spPr/>
      <dgm:t>
        <a:bodyPr/>
        <a:lstStyle/>
        <a:p>
          <a:r>
            <a:rPr lang="en-US"/>
            <a:t>Age: 25</a:t>
          </a:r>
        </a:p>
      </dgm:t>
    </dgm:pt>
    <dgm:pt modelId="{3FE9DB00-B24D-40D4-98DD-1729C73C560C}" type="parTrans" cxnId="{4F470DE0-AD15-4F96-90F5-C928A0D19C8E}">
      <dgm:prSet/>
      <dgm:spPr/>
      <dgm:t>
        <a:bodyPr/>
        <a:lstStyle/>
        <a:p>
          <a:endParaRPr lang="en-US"/>
        </a:p>
      </dgm:t>
    </dgm:pt>
    <dgm:pt modelId="{D72D22FD-D704-4FB7-AFF5-892C914F9974}" type="sibTrans" cxnId="{4F470DE0-AD15-4F96-90F5-C928A0D19C8E}">
      <dgm:prSet/>
      <dgm:spPr/>
      <dgm:t>
        <a:bodyPr/>
        <a:lstStyle/>
        <a:p>
          <a:endParaRPr lang="en-US"/>
        </a:p>
      </dgm:t>
    </dgm:pt>
    <dgm:pt modelId="{1A3489A3-59D4-415A-86C6-86AD5BCADC2F}">
      <dgm:prSet/>
      <dgm:spPr/>
      <dgm:t>
        <a:bodyPr/>
        <a:lstStyle/>
        <a:p>
          <a:r>
            <a:rPr lang="en-US"/>
            <a:t>Gender: Female</a:t>
          </a:r>
        </a:p>
      </dgm:t>
    </dgm:pt>
    <dgm:pt modelId="{84C31A35-0704-4FB4-A843-1E73CEACC654}" type="parTrans" cxnId="{CE0C6772-80E8-4B99-B20C-EC73BB9ED73D}">
      <dgm:prSet/>
      <dgm:spPr/>
      <dgm:t>
        <a:bodyPr/>
        <a:lstStyle/>
        <a:p>
          <a:endParaRPr lang="en-US"/>
        </a:p>
      </dgm:t>
    </dgm:pt>
    <dgm:pt modelId="{3A0A9E10-5B9B-4981-8AD3-3A71C212280A}" type="sibTrans" cxnId="{CE0C6772-80E8-4B99-B20C-EC73BB9ED73D}">
      <dgm:prSet/>
      <dgm:spPr/>
      <dgm:t>
        <a:bodyPr/>
        <a:lstStyle/>
        <a:p>
          <a:endParaRPr lang="en-US"/>
        </a:p>
      </dgm:t>
    </dgm:pt>
    <dgm:pt modelId="{D854C71D-1EDB-4F5F-967F-AFFA36047D6B}">
      <dgm:prSet/>
      <dgm:spPr/>
      <dgm:t>
        <a:bodyPr/>
        <a:lstStyle/>
        <a:p>
          <a:r>
            <a:rPr lang="en-US"/>
            <a:t>Occupation: Social Service Aid</a:t>
          </a:r>
        </a:p>
      </dgm:t>
    </dgm:pt>
    <dgm:pt modelId="{E0CBFCA2-357F-4E87-A297-B73DB56ECDAD}" type="parTrans" cxnId="{4730E07B-AEF4-417E-BAC0-C4712EE7A74E}">
      <dgm:prSet/>
      <dgm:spPr/>
      <dgm:t>
        <a:bodyPr/>
        <a:lstStyle/>
        <a:p>
          <a:endParaRPr lang="en-US"/>
        </a:p>
      </dgm:t>
    </dgm:pt>
    <dgm:pt modelId="{38DF1CBD-2AE9-43F5-9D97-E24D8B5E6AD3}" type="sibTrans" cxnId="{4730E07B-AEF4-417E-BAC0-C4712EE7A74E}">
      <dgm:prSet/>
      <dgm:spPr/>
      <dgm:t>
        <a:bodyPr/>
        <a:lstStyle/>
        <a:p>
          <a:endParaRPr lang="en-US"/>
        </a:p>
      </dgm:t>
    </dgm:pt>
    <dgm:pt modelId="{99C0F9D1-B439-47BE-9B76-A659E1A5867F}">
      <dgm:prSet/>
      <dgm:spPr/>
      <dgm:t>
        <a:bodyPr/>
        <a:lstStyle/>
        <a:p>
          <a:r>
            <a:rPr lang="en-US"/>
            <a:t>Career Field: Human Services</a:t>
          </a:r>
        </a:p>
      </dgm:t>
    </dgm:pt>
    <dgm:pt modelId="{24AC36F5-C19E-4A14-83F5-013CFD0D8C7E}" type="parTrans" cxnId="{475D7E7D-3FCF-4ADB-BE26-A91870B5B4A6}">
      <dgm:prSet/>
      <dgm:spPr/>
      <dgm:t>
        <a:bodyPr/>
        <a:lstStyle/>
        <a:p>
          <a:endParaRPr lang="en-US"/>
        </a:p>
      </dgm:t>
    </dgm:pt>
    <dgm:pt modelId="{E4C5595D-6F43-4E4B-A485-A1A66BDA3F8B}" type="sibTrans" cxnId="{475D7E7D-3FCF-4ADB-BE26-A91870B5B4A6}">
      <dgm:prSet/>
      <dgm:spPr/>
      <dgm:t>
        <a:bodyPr/>
        <a:lstStyle/>
        <a:p>
          <a:endParaRPr lang="en-US"/>
        </a:p>
      </dgm:t>
    </dgm:pt>
    <dgm:pt modelId="{33279223-43CB-4FFA-9FE7-4CC8B6D644EA}" type="pres">
      <dgm:prSet presAssocID="{10A2244E-75C6-4077-BA84-E3036C6BAEE9}" presName="vert0" presStyleCnt="0">
        <dgm:presLayoutVars>
          <dgm:dir/>
          <dgm:animOne val="branch"/>
          <dgm:animLvl val="lvl"/>
        </dgm:presLayoutVars>
      </dgm:prSet>
      <dgm:spPr/>
    </dgm:pt>
    <dgm:pt modelId="{B6345365-F935-47E8-BF80-1763EE745135}" type="pres">
      <dgm:prSet presAssocID="{6ECD527C-9D7A-4142-8F49-A48064B90C36}" presName="thickLine" presStyleLbl="alignNode1" presStyleIdx="0" presStyleCnt="4"/>
      <dgm:spPr/>
    </dgm:pt>
    <dgm:pt modelId="{C3EA12A8-3947-4B25-8831-59D3ECB64855}" type="pres">
      <dgm:prSet presAssocID="{6ECD527C-9D7A-4142-8F49-A48064B90C36}" presName="horz1" presStyleCnt="0"/>
      <dgm:spPr/>
    </dgm:pt>
    <dgm:pt modelId="{9ED3B7D1-CD66-47C4-AE8D-226CD9B69844}" type="pres">
      <dgm:prSet presAssocID="{6ECD527C-9D7A-4142-8F49-A48064B90C36}" presName="tx1" presStyleLbl="revTx" presStyleIdx="0" presStyleCnt="4"/>
      <dgm:spPr/>
    </dgm:pt>
    <dgm:pt modelId="{30F3EAFF-5697-4F65-8ADE-905D744D8B86}" type="pres">
      <dgm:prSet presAssocID="{6ECD527C-9D7A-4142-8F49-A48064B90C36}" presName="vert1" presStyleCnt="0"/>
      <dgm:spPr/>
    </dgm:pt>
    <dgm:pt modelId="{7FAEBF1C-FA49-4056-8DFF-23603B70F757}" type="pres">
      <dgm:prSet presAssocID="{1A3489A3-59D4-415A-86C6-86AD5BCADC2F}" presName="thickLine" presStyleLbl="alignNode1" presStyleIdx="1" presStyleCnt="4"/>
      <dgm:spPr/>
    </dgm:pt>
    <dgm:pt modelId="{4EF63BAD-9E4E-4825-A218-BA818D644F0E}" type="pres">
      <dgm:prSet presAssocID="{1A3489A3-59D4-415A-86C6-86AD5BCADC2F}" presName="horz1" presStyleCnt="0"/>
      <dgm:spPr/>
    </dgm:pt>
    <dgm:pt modelId="{AEA9856B-00B9-4FCD-9522-E9F3AA5C0802}" type="pres">
      <dgm:prSet presAssocID="{1A3489A3-59D4-415A-86C6-86AD5BCADC2F}" presName="tx1" presStyleLbl="revTx" presStyleIdx="1" presStyleCnt="4"/>
      <dgm:spPr/>
    </dgm:pt>
    <dgm:pt modelId="{591465BE-4D62-4872-8B4B-6943DD69C153}" type="pres">
      <dgm:prSet presAssocID="{1A3489A3-59D4-415A-86C6-86AD5BCADC2F}" presName="vert1" presStyleCnt="0"/>
      <dgm:spPr/>
    </dgm:pt>
    <dgm:pt modelId="{BE2ECA49-BEAB-4DEF-9D7A-3E0A0777BC1A}" type="pres">
      <dgm:prSet presAssocID="{D854C71D-1EDB-4F5F-967F-AFFA36047D6B}" presName="thickLine" presStyleLbl="alignNode1" presStyleIdx="2" presStyleCnt="4"/>
      <dgm:spPr/>
    </dgm:pt>
    <dgm:pt modelId="{343E3224-3FBE-4527-8FE0-8CBFD677BA38}" type="pres">
      <dgm:prSet presAssocID="{D854C71D-1EDB-4F5F-967F-AFFA36047D6B}" presName="horz1" presStyleCnt="0"/>
      <dgm:spPr/>
    </dgm:pt>
    <dgm:pt modelId="{F0BC864F-B568-46D5-8801-00854BCF75B0}" type="pres">
      <dgm:prSet presAssocID="{D854C71D-1EDB-4F5F-967F-AFFA36047D6B}" presName="tx1" presStyleLbl="revTx" presStyleIdx="2" presStyleCnt="4"/>
      <dgm:spPr/>
    </dgm:pt>
    <dgm:pt modelId="{6184AD19-2765-4AB0-8189-D6BDBA5FF05B}" type="pres">
      <dgm:prSet presAssocID="{D854C71D-1EDB-4F5F-967F-AFFA36047D6B}" presName="vert1" presStyleCnt="0"/>
      <dgm:spPr/>
    </dgm:pt>
    <dgm:pt modelId="{232E223F-5DA1-4EB6-B830-015BB0742B1A}" type="pres">
      <dgm:prSet presAssocID="{99C0F9D1-B439-47BE-9B76-A659E1A5867F}" presName="thickLine" presStyleLbl="alignNode1" presStyleIdx="3" presStyleCnt="4"/>
      <dgm:spPr/>
    </dgm:pt>
    <dgm:pt modelId="{CDDA6B6B-BA7D-4EB0-9BFE-3C621125D088}" type="pres">
      <dgm:prSet presAssocID="{99C0F9D1-B439-47BE-9B76-A659E1A5867F}" presName="horz1" presStyleCnt="0"/>
      <dgm:spPr/>
    </dgm:pt>
    <dgm:pt modelId="{02DE95D3-8EFF-4793-8677-22FF3BCD62B9}" type="pres">
      <dgm:prSet presAssocID="{99C0F9D1-B439-47BE-9B76-A659E1A5867F}" presName="tx1" presStyleLbl="revTx" presStyleIdx="3" presStyleCnt="4"/>
      <dgm:spPr/>
    </dgm:pt>
    <dgm:pt modelId="{1A714807-7E52-4AEB-9DFD-2B77A786FEAE}" type="pres">
      <dgm:prSet presAssocID="{99C0F9D1-B439-47BE-9B76-A659E1A5867F}" presName="vert1" presStyleCnt="0"/>
      <dgm:spPr/>
    </dgm:pt>
  </dgm:ptLst>
  <dgm:cxnLst>
    <dgm:cxn modelId="{D4A52442-89FA-FB4A-AFF1-71039D0A7A6F}" type="presOf" srcId="{1A3489A3-59D4-415A-86C6-86AD5BCADC2F}" destId="{AEA9856B-00B9-4FCD-9522-E9F3AA5C0802}" srcOrd="0" destOrd="0" presId="urn:microsoft.com/office/officeart/2008/layout/LinedList"/>
    <dgm:cxn modelId="{CE0C6772-80E8-4B99-B20C-EC73BB9ED73D}" srcId="{10A2244E-75C6-4077-BA84-E3036C6BAEE9}" destId="{1A3489A3-59D4-415A-86C6-86AD5BCADC2F}" srcOrd="1" destOrd="0" parTransId="{84C31A35-0704-4FB4-A843-1E73CEACC654}" sibTransId="{3A0A9E10-5B9B-4981-8AD3-3A71C212280A}"/>
    <dgm:cxn modelId="{4730E07B-AEF4-417E-BAC0-C4712EE7A74E}" srcId="{10A2244E-75C6-4077-BA84-E3036C6BAEE9}" destId="{D854C71D-1EDB-4F5F-967F-AFFA36047D6B}" srcOrd="2" destOrd="0" parTransId="{E0CBFCA2-357F-4E87-A297-B73DB56ECDAD}" sibTransId="{38DF1CBD-2AE9-43F5-9D97-E24D8B5E6AD3}"/>
    <dgm:cxn modelId="{475D7E7D-3FCF-4ADB-BE26-A91870B5B4A6}" srcId="{10A2244E-75C6-4077-BA84-E3036C6BAEE9}" destId="{99C0F9D1-B439-47BE-9B76-A659E1A5867F}" srcOrd="3" destOrd="0" parTransId="{24AC36F5-C19E-4A14-83F5-013CFD0D8C7E}" sibTransId="{E4C5595D-6F43-4E4B-A485-A1A66BDA3F8B}"/>
    <dgm:cxn modelId="{8B73B381-633B-EF43-8429-B68754FB2E60}" type="presOf" srcId="{99C0F9D1-B439-47BE-9B76-A659E1A5867F}" destId="{02DE95D3-8EFF-4793-8677-22FF3BCD62B9}" srcOrd="0" destOrd="0" presId="urn:microsoft.com/office/officeart/2008/layout/LinedList"/>
    <dgm:cxn modelId="{909C3B84-F958-5E44-A26C-2905FB2CEEA3}" type="presOf" srcId="{10A2244E-75C6-4077-BA84-E3036C6BAEE9}" destId="{33279223-43CB-4FFA-9FE7-4CC8B6D644EA}" srcOrd="0" destOrd="0" presId="urn:microsoft.com/office/officeart/2008/layout/LinedList"/>
    <dgm:cxn modelId="{7831909A-A8F4-124A-A17C-EE4154FA029E}" type="presOf" srcId="{D854C71D-1EDB-4F5F-967F-AFFA36047D6B}" destId="{F0BC864F-B568-46D5-8801-00854BCF75B0}" srcOrd="0" destOrd="0" presId="urn:microsoft.com/office/officeart/2008/layout/LinedList"/>
    <dgm:cxn modelId="{BDA8E89D-CE21-1A47-B18E-FD6550C57007}" type="presOf" srcId="{6ECD527C-9D7A-4142-8F49-A48064B90C36}" destId="{9ED3B7D1-CD66-47C4-AE8D-226CD9B69844}" srcOrd="0" destOrd="0" presId="urn:microsoft.com/office/officeart/2008/layout/LinedList"/>
    <dgm:cxn modelId="{4F470DE0-AD15-4F96-90F5-C928A0D19C8E}" srcId="{10A2244E-75C6-4077-BA84-E3036C6BAEE9}" destId="{6ECD527C-9D7A-4142-8F49-A48064B90C36}" srcOrd="0" destOrd="0" parTransId="{3FE9DB00-B24D-40D4-98DD-1729C73C560C}" sibTransId="{D72D22FD-D704-4FB7-AFF5-892C914F9974}"/>
    <dgm:cxn modelId="{ED3FE7E9-81B8-F548-8AC4-6C40728CD302}" type="presParOf" srcId="{33279223-43CB-4FFA-9FE7-4CC8B6D644EA}" destId="{B6345365-F935-47E8-BF80-1763EE745135}" srcOrd="0" destOrd="0" presId="urn:microsoft.com/office/officeart/2008/layout/LinedList"/>
    <dgm:cxn modelId="{50254A64-A938-2E4E-A2C8-96B4DE6B1B5C}" type="presParOf" srcId="{33279223-43CB-4FFA-9FE7-4CC8B6D644EA}" destId="{C3EA12A8-3947-4B25-8831-59D3ECB64855}" srcOrd="1" destOrd="0" presId="urn:microsoft.com/office/officeart/2008/layout/LinedList"/>
    <dgm:cxn modelId="{C39734B3-84BD-FE4C-831E-711FF12E7C94}" type="presParOf" srcId="{C3EA12A8-3947-4B25-8831-59D3ECB64855}" destId="{9ED3B7D1-CD66-47C4-AE8D-226CD9B69844}" srcOrd="0" destOrd="0" presId="urn:microsoft.com/office/officeart/2008/layout/LinedList"/>
    <dgm:cxn modelId="{9749E495-514D-5F40-A0D1-253571863E78}" type="presParOf" srcId="{C3EA12A8-3947-4B25-8831-59D3ECB64855}" destId="{30F3EAFF-5697-4F65-8ADE-905D744D8B86}" srcOrd="1" destOrd="0" presId="urn:microsoft.com/office/officeart/2008/layout/LinedList"/>
    <dgm:cxn modelId="{739710AF-09CE-2544-89A4-FBAA3A09E740}" type="presParOf" srcId="{33279223-43CB-4FFA-9FE7-4CC8B6D644EA}" destId="{7FAEBF1C-FA49-4056-8DFF-23603B70F757}" srcOrd="2" destOrd="0" presId="urn:microsoft.com/office/officeart/2008/layout/LinedList"/>
    <dgm:cxn modelId="{CCD560AF-C3E9-9A49-8C92-7A3A81CF7D87}" type="presParOf" srcId="{33279223-43CB-4FFA-9FE7-4CC8B6D644EA}" destId="{4EF63BAD-9E4E-4825-A218-BA818D644F0E}" srcOrd="3" destOrd="0" presId="urn:microsoft.com/office/officeart/2008/layout/LinedList"/>
    <dgm:cxn modelId="{E02DF19D-35B4-124C-B83A-DD2B860F8B2F}" type="presParOf" srcId="{4EF63BAD-9E4E-4825-A218-BA818D644F0E}" destId="{AEA9856B-00B9-4FCD-9522-E9F3AA5C0802}" srcOrd="0" destOrd="0" presId="urn:microsoft.com/office/officeart/2008/layout/LinedList"/>
    <dgm:cxn modelId="{449AC122-F6F2-E344-9B68-5831EA6EEE89}" type="presParOf" srcId="{4EF63BAD-9E4E-4825-A218-BA818D644F0E}" destId="{591465BE-4D62-4872-8B4B-6943DD69C153}" srcOrd="1" destOrd="0" presId="urn:microsoft.com/office/officeart/2008/layout/LinedList"/>
    <dgm:cxn modelId="{F07EF928-ABE4-5245-9E68-AD096876C76D}" type="presParOf" srcId="{33279223-43CB-4FFA-9FE7-4CC8B6D644EA}" destId="{BE2ECA49-BEAB-4DEF-9D7A-3E0A0777BC1A}" srcOrd="4" destOrd="0" presId="urn:microsoft.com/office/officeart/2008/layout/LinedList"/>
    <dgm:cxn modelId="{5D1DF0CD-B6ED-214F-9BBD-6BEE7F7803FE}" type="presParOf" srcId="{33279223-43CB-4FFA-9FE7-4CC8B6D644EA}" destId="{343E3224-3FBE-4527-8FE0-8CBFD677BA38}" srcOrd="5" destOrd="0" presId="urn:microsoft.com/office/officeart/2008/layout/LinedList"/>
    <dgm:cxn modelId="{5508720E-CBB7-6C49-A372-5E2D73A3AB78}" type="presParOf" srcId="{343E3224-3FBE-4527-8FE0-8CBFD677BA38}" destId="{F0BC864F-B568-46D5-8801-00854BCF75B0}" srcOrd="0" destOrd="0" presId="urn:microsoft.com/office/officeart/2008/layout/LinedList"/>
    <dgm:cxn modelId="{479402A1-E1FA-7B43-955A-D7109ADDB631}" type="presParOf" srcId="{343E3224-3FBE-4527-8FE0-8CBFD677BA38}" destId="{6184AD19-2765-4AB0-8189-D6BDBA5FF05B}" srcOrd="1" destOrd="0" presId="urn:microsoft.com/office/officeart/2008/layout/LinedList"/>
    <dgm:cxn modelId="{C8BBFF6B-0FD6-0343-B96B-FA31B1BB5BB8}" type="presParOf" srcId="{33279223-43CB-4FFA-9FE7-4CC8B6D644EA}" destId="{232E223F-5DA1-4EB6-B830-015BB0742B1A}" srcOrd="6" destOrd="0" presId="urn:microsoft.com/office/officeart/2008/layout/LinedList"/>
    <dgm:cxn modelId="{1920358C-BA3E-1642-B0F2-BAF1333B7B0E}" type="presParOf" srcId="{33279223-43CB-4FFA-9FE7-4CC8B6D644EA}" destId="{CDDA6B6B-BA7D-4EB0-9BFE-3C621125D088}" srcOrd="7" destOrd="0" presId="urn:microsoft.com/office/officeart/2008/layout/LinedList"/>
    <dgm:cxn modelId="{69E6081B-42A6-FE41-BB22-39E1611ADCD1}" type="presParOf" srcId="{CDDA6B6B-BA7D-4EB0-9BFE-3C621125D088}" destId="{02DE95D3-8EFF-4793-8677-22FF3BCD62B9}" srcOrd="0" destOrd="0" presId="urn:microsoft.com/office/officeart/2008/layout/LinedList"/>
    <dgm:cxn modelId="{A45E4082-582A-464A-8E8B-3CB1C7292B3D}" type="presParOf" srcId="{CDDA6B6B-BA7D-4EB0-9BFE-3C621125D088}" destId="{1A714807-7E52-4AEB-9DFD-2B77A786FEA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F0F2C7-07BD-4498-82CC-4A72D9DD7018}"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09D4B0F7-F179-443F-A6D2-7168565E1B28}">
      <dgm:prSet/>
      <dgm:spPr/>
      <dgm:t>
        <a:bodyPr/>
        <a:lstStyle/>
        <a:p>
          <a:r>
            <a:rPr lang="en-US"/>
            <a:t>Age: 21</a:t>
          </a:r>
        </a:p>
      </dgm:t>
    </dgm:pt>
    <dgm:pt modelId="{EBB42914-C7B4-47D6-8D8F-6B46841FF8EF}" type="parTrans" cxnId="{2220A3A0-22EB-418D-B5E5-38C00998D8FD}">
      <dgm:prSet/>
      <dgm:spPr/>
      <dgm:t>
        <a:bodyPr/>
        <a:lstStyle/>
        <a:p>
          <a:endParaRPr lang="en-US"/>
        </a:p>
      </dgm:t>
    </dgm:pt>
    <dgm:pt modelId="{55943F46-C77F-4EF6-82CC-042F36186FC3}" type="sibTrans" cxnId="{2220A3A0-22EB-418D-B5E5-38C00998D8FD}">
      <dgm:prSet/>
      <dgm:spPr/>
      <dgm:t>
        <a:bodyPr/>
        <a:lstStyle/>
        <a:p>
          <a:endParaRPr lang="en-US"/>
        </a:p>
      </dgm:t>
    </dgm:pt>
    <dgm:pt modelId="{EA9EF517-481C-4DFE-ADDF-EF26BDDF9AF3}">
      <dgm:prSet/>
      <dgm:spPr/>
      <dgm:t>
        <a:bodyPr/>
        <a:lstStyle/>
        <a:p>
          <a:r>
            <a:rPr lang="en-US"/>
            <a:t>Gender: Female</a:t>
          </a:r>
        </a:p>
      </dgm:t>
    </dgm:pt>
    <dgm:pt modelId="{085477F5-600A-4C8E-A6B4-4BC1A531DB13}" type="parTrans" cxnId="{0C6122D1-246C-4E1A-8DC4-CFBF0AA9FFB1}">
      <dgm:prSet/>
      <dgm:spPr/>
      <dgm:t>
        <a:bodyPr/>
        <a:lstStyle/>
        <a:p>
          <a:endParaRPr lang="en-US"/>
        </a:p>
      </dgm:t>
    </dgm:pt>
    <dgm:pt modelId="{4F14E4FA-542D-4D00-968D-252BAB67BE10}" type="sibTrans" cxnId="{0C6122D1-246C-4E1A-8DC4-CFBF0AA9FFB1}">
      <dgm:prSet/>
      <dgm:spPr/>
      <dgm:t>
        <a:bodyPr/>
        <a:lstStyle/>
        <a:p>
          <a:endParaRPr lang="en-US"/>
        </a:p>
      </dgm:t>
    </dgm:pt>
    <dgm:pt modelId="{32A2E7A4-BF15-4664-AAFA-21AC226DB549}">
      <dgm:prSet/>
      <dgm:spPr/>
      <dgm:t>
        <a:bodyPr/>
        <a:lstStyle/>
        <a:p>
          <a:r>
            <a:rPr lang="en-US"/>
            <a:t>Occupation: Beauty Influencer &amp; College Student</a:t>
          </a:r>
        </a:p>
      </dgm:t>
    </dgm:pt>
    <dgm:pt modelId="{EE6910DB-4C59-4468-8E0D-F842735D59BD}" type="parTrans" cxnId="{ED00E0AC-C759-409C-99E1-02DDB7673EC3}">
      <dgm:prSet/>
      <dgm:spPr/>
      <dgm:t>
        <a:bodyPr/>
        <a:lstStyle/>
        <a:p>
          <a:endParaRPr lang="en-US"/>
        </a:p>
      </dgm:t>
    </dgm:pt>
    <dgm:pt modelId="{2419C6D2-58E7-45EC-9196-0CDC5EF688DA}" type="sibTrans" cxnId="{ED00E0AC-C759-409C-99E1-02DDB7673EC3}">
      <dgm:prSet/>
      <dgm:spPr/>
      <dgm:t>
        <a:bodyPr/>
        <a:lstStyle/>
        <a:p>
          <a:endParaRPr lang="en-US"/>
        </a:p>
      </dgm:t>
    </dgm:pt>
    <dgm:pt modelId="{1A7EBAB3-A6D8-4562-A99B-474029E8C9EF}">
      <dgm:prSet/>
      <dgm:spPr/>
      <dgm:t>
        <a:bodyPr/>
        <a:lstStyle/>
        <a:p>
          <a:r>
            <a:rPr lang="en-US"/>
            <a:t>Major: Computer Science</a:t>
          </a:r>
        </a:p>
      </dgm:t>
    </dgm:pt>
    <dgm:pt modelId="{2E14D1F8-1FB7-4EB9-86B9-CC31882EA67F}" type="parTrans" cxnId="{9F836BC2-9E3F-46D1-9DB8-D25BD7E55CD0}">
      <dgm:prSet/>
      <dgm:spPr/>
      <dgm:t>
        <a:bodyPr/>
        <a:lstStyle/>
        <a:p>
          <a:endParaRPr lang="en-US"/>
        </a:p>
      </dgm:t>
    </dgm:pt>
    <dgm:pt modelId="{29699FE3-6C19-456F-A067-B2F9ADE82BDC}" type="sibTrans" cxnId="{9F836BC2-9E3F-46D1-9DB8-D25BD7E55CD0}">
      <dgm:prSet/>
      <dgm:spPr/>
      <dgm:t>
        <a:bodyPr/>
        <a:lstStyle/>
        <a:p>
          <a:endParaRPr lang="en-US"/>
        </a:p>
      </dgm:t>
    </dgm:pt>
    <dgm:pt modelId="{A3C18F31-A077-4B56-AA0F-00486582C942}" type="pres">
      <dgm:prSet presAssocID="{23F0F2C7-07BD-4498-82CC-4A72D9DD7018}" presName="vert0" presStyleCnt="0">
        <dgm:presLayoutVars>
          <dgm:dir/>
          <dgm:animOne val="branch"/>
          <dgm:animLvl val="lvl"/>
        </dgm:presLayoutVars>
      </dgm:prSet>
      <dgm:spPr/>
    </dgm:pt>
    <dgm:pt modelId="{AA8F849D-8A50-4457-B19A-DD303F8ABA84}" type="pres">
      <dgm:prSet presAssocID="{09D4B0F7-F179-443F-A6D2-7168565E1B28}" presName="thickLine" presStyleLbl="alignNode1" presStyleIdx="0" presStyleCnt="4"/>
      <dgm:spPr/>
    </dgm:pt>
    <dgm:pt modelId="{FF1E1647-F38C-4AE3-AB9F-07FC2F49E7CF}" type="pres">
      <dgm:prSet presAssocID="{09D4B0F7-F179-443F-A6D2-7168565E1B28}" presName="horz1" presStyleCnt="0"/>
      <dgm:spPr/>
    </dgm:pt>
    <dgm:pt modelId="{08477C58-C0CE-4B05-B547-F91EF0A9ACCB}" type="pres">
      <dgm:prSet presAssocID="{09D4B0F7-F179-443F-A6D2-7168565E1B28}" presName="tx1" presStyleLbl="revTx" presStyleIdx="0" presStyleCnt="4"/>
      <dgm:spPr/>
    </dgm:pt>
    <dgm:pt modelId="{1F10236C-2373-42AB-B5B3-44D710A7ECA8}" type="pres">
      <dgm:prSet presAssocID="{09D4B0F7-F179-443F-A6D2-7168565E1B28}" presName="vert1" presStyleCnt="0"/>
      <dgm:spPr/>
    </dgm:pt>
    <dgm:pt modelId="{6659E7AD-1FAE-43D9-B2D7-4617A716ACB5}" type="pres">
      <dgm:prSet presAssocID="{EA9EF517-481C-4DFE-ADDF-EF26BDDF9AF3}" presName="thickLine" presStyleLbl="alignNode1" presStyleIdx="1" presStyleCnt="4"/>
      <dgm:spPr/>
    </dgm:pt>
    <dgm:pt modelId="{6F0F906F-E3BE-479C-807F-0B935D9C6993}" type="pres">
      <dgm:prSet presAssocID="{EA9EF517-481C-4DFE-ADDF-EF26BDDF9AF3}" presName="horz1" presStyleCnt="0"/>
      <dgm:spPr/>
    </dgm:pt>
    <dgm:pt modelId="{F3F92853-0B99-4691-9E61-F7F2A5470E25}" type="pres">
      <dgm:prSet presAssocID="{EA9EF517-481C-4DFE-ADDF-EF26BDDF9AF3}" presName="tx1" presStyleLbl="revTx" presStyleIdx="1" presStyleCnt="4"/>
      <dgm:spPr/>
    </dgm:pt>
    <dgm:pt modelId="{7C6D53C1-F026-4148-9BCD-9E33058D4B00}" type="pres">
      <dgm:prSet presAssocID="{EA9EF517-481C-4DFE-ADDF-EF26BDDF9AF3}" presName="vert1" presStyleCnt="0"/>
      <dgm:spPr/>
    </dgm:pt>
    <dgm:pt modelId="{62167B78-9A5D-494C-8F79-DCA4D473A668}" type="pres">
      <dgm:prSet presAssocID="{32A2E7A4-BF15-4664-AAFA-21AC226DB549}" presName="thickLine" presStyleLbl="alignNode1" presStyleIdx="2" presStyleCnt="4"/>
      <dgm:spPr/>
    </dgm:pt>
    <dgm:pt modelId="{FA939C2D-FF26-4C1A-AB99-1A403A633701}" type="pres">
      <dgm:prSet presAssocID="{32A2E7A4-BF15-4664-AAFA-21AC226DB549}" presName="horz1" presStyleCnt="0"/>
      <dgm:spPr/>
    </dgm:pt>
    <dgm:pt modelId="{4528C2EE-1559-438C-85C9-E9305881B15F}" type="pres">
      <dgm:prSet presAssocID="{32A2E7A4-BF15-4664-AAFA-21AC226DB549}" presName="tx1" presStyleLbl="revTx" presStyleIdx="2" presStyleCnt="4"/>
      <dgm:spPr/>
    </dgm:pt>
    <dgm:pt modelId="{A79BDDD3-33FB-4E10-9D5C-F905268F0225}" type="pres">
      <dgm:prSet presAssocID="{32A2E7A4-BF15-4664-AAFA-21AC226DB549}" presName="vert1" presStyleCnt="0"/>
      <dgm:spPr/>
    </dgm:pt>
    <dgm:pt modelId="{34B706A5-E858-4281-9C48-7AD6738522B9}" type="pres">
      <dgm:prSet presAssocID="{1A7EBAB3-A6D8-4562-A99B-474029E8C9EF}" presName="thickLine" presStyleLbl="alignNode1" presStyleIdx="3" presStyleCnt="4"/>
      <dgm:spPr/>
    </dgm:pt>
    <dgm:pt modelId="{5A2102A5-6BD4-4D1E-94F4-63930A6D8D73}" type="pres">
      <dgm:prSet presAssocID="{1A7EBAB3-A6D8-4562-A99B-474029E8C9EF}" presName="horz1" presStyleCnt="0"/>
      <dgm:spPr/>
    </dgm:pt>
    <dgm:pt modelId="{7A3D0411-D547-42E7-A516-760A2288AC29}" type="pres">
      <dgm:prSet presAssocID="{1A7EBAB3-A6D8-4562-A99B-474029E8C9EF}" presName="tx1" presStyleLbl="revTx" presStyleIdx="3" presStyleCnt="4"/>
      <dgm:spPr/>
    </dgm:pt>
    <dgm:pt modelId="{0F0DD8CF-63BC-415E-ABDB-60F95F32C0D4}" type="pres">
      <dgm:prSet presAssocID="{1A7EBAB3-A6D8-4562-A99B-474029E8C9EF}" presName="vert1" presStyleCnt="0"/>
      <dgm:spPr/>
    </dgm:pt>
  </dgm:ptLst>
  <dgm:cxnLst>
    <dgm:cxn modelId="{8A55D863-2A7F-224C-B192-4A070D38C05D}" type="presOf" srcId="{EA9EF517-481C-4DFE-ADDF-EF26BDDF9AF3}" destId="{F3F92853-0B99-4691-9E61-F7F2A5470E25}" srcOrd="0" destOrd="0" presId="urn:microsoft.com/office/officeart/2008/layout/LinedList"/>
    <dgm:cxn modelId="{E12FEA67-8449-1C4F-BD43-54B34ED2E457}" type="presOf" srcId="{09D4B0F7-F179-443F-A6D2-7168565E1B28}" destId="{08477C58-C0CE-4B05-B547-F91EF0A9ACCB}" srcOrd="0" destOrd="0" presId="urn:microsoft.com/office/officeart/2008/layout/LinedList"/>
    <dgm:cxn modelId="{10B43A49-FFBF-F442-A537-F31C57F2F75B}" type="presOf" srcId="{1A7EBAB3-A6D8-4562-A99B-474029E8C9EF}" destId="{7A3D0411-D547-42E7-A516-760A2288AC29}" srcOrd="0" destOrd="0" presId="urn:microsoft.com/office/officeart/2008/layout/LinedList"/>
    <dgm:cxn modelId="{B870145A-E52C-954F-A567-16425DFC8610}" type="presOf" srcId="{32A2E7A4-BF15-4664-AAFA-21AC226DB549}" destId="{4528C2EE-1559-438C-85C9-E9305881B15F}" srcOrd="0" destOrd="0" presId="urn:microsoft.com/office/officeart/2008/layout/LinedList"/>
    <dgm:cxn modelId="{75ABC88E-83D7-AD4A-82CE-A089831E9E56}" type="presOf" srcId="{23F0F2C7-07BD-4498-82CC-4A72D9DD7018}" destId="{A3C18F31-A077-4B56-AA0F-00486582C942}" srcOrd="0" destOrd="0" presId="urn:microsoft.com/office/officeart/2008/layout/LinedList"/>
    <dgm:cxn modelId="{2220A3A0-22EB-418D-B5E5-38C00998D8FD}" srcId="{23F0F2C7-07BD-4498-82CC-4A72D9DD7018}" destId="{09D4B0F7-F179-443F-A6D2-7168565E1B28}" srcOrd="0" destOrd="0" parTransId="{EBB42914-C7B4-47D6-8D8F-6B46841FF8EF}" sibTransId="{55943F46-C77F-4EF6-82CC-042F36186FC3}"/>
    <dgm:cxn modelId="{ED00E0AC-C759-409C-99E1-02DDB7673EC3}" srcId="{23F0F2C7-07BD-4498-82CC-4A72D9DD7018}" destId="{32A2E7A4-BF15-4664-AAFA-21AC226DB549}" srcOrd="2" destOrd="0" parTransId="{EE6910DB-4C59-4468-8E0D-F842735D59BD}" sibTransId="{2419C6D2-58E7-45EC-9196-0CDC5EF688DA}"/>
    <dgm:cxn modelId="{9F836BC2-9E3F-46D1-9DB8-D25BD7E55CD0}" srcId="{23F0F2C7-07BD-4498-82CC-4A72D9DD7018}" destId="{1A7EBAB3-A6D8-4562-A99B-474029E8C9EF}" srcOrd="3" destOrd="0" parTransId="{2E14D1F8-1FB7-4EB9-86B9-CC31882EA67F}" sibTransId="{29699FE3-6C19-456F-A067-B2F9ADE82BDC}"/>
    <dgm:cxn modelId="{0C6122D1-246C-4E1A-8DC4-CFBF0AA9FFB1}" srcId="{23F0F2C7-07BD-4498-82CC-4A72D9DD7018}" destId="{EA9EF517-481C-4DFE-ADDF-EF26BDDF9AF3}" srcOrd="1" destOrd="0" parTransId="{085477F5-600A-4C8E-A6B4-4BC1A531DB13}" sibTransId="{4F14E4FA-542D-4D00-968D-252BAB67BE10}"/>
    <dgm:cxn modelId="{2150C74B-5B69-4A4F-9289-237CB845D7DD}" type="presParOf" srcId="{A3C18F31-A077-4B56-AA0F-00486582C942}" destId="{AA8F849D-8A50-4457-B19A-DD303F8ABA84}" srcOrd="0" destOrd="0" presId="urn:microsoft.com/office/officeart/2008/layout/LinedList"/>
    <dgm:cxn modelId="{B8C4A2DE-E0B6-3A4A-B45E-933714481DC2}" type="presParOf" srcId="{A3C18F31-A077-4B56-AA0F-00486582C942}" destId="{FF1E1647-F38C-4AE3-AB9F-07FC2F49E7CF}" srcOrd="1" destOrd="0" presId="urn:microsoft.com/office/officeart/2008/layout/LinedList"/>
    <dgm:cxn modelId="{0D2D92F1-32E2-B94E-8A89-3E19FF16A239}" type="presParOf" srcId="{FF1E1647-F38C-4AE3-AB9F-07FC2F49E7CF}" destId="{08477C58-C0CE-4B05-B547-F91EF0A9ACCB}" srcOrd="0" destOrd="0" presId="urn:microsoft.com/office/officeart/2008/layout/LinedList"/>
    <dgm:cxn modelId="{393194CC-8C1A-B942-8A29-424845EEAFAC}" type="presParOf" srcId="{FF1E1647-F38C-4AE3-AB9F-07FC2F49E7CF}" destId="{1F10236C-2373-42AB-B5B3-44D710A7ECA8}" srcOrd="1" destOrd="0" presId="urn:microsoft.com/office/officeart/2008/layout/LinedList"/>
    <dgm:cxn modelId="{D8916B7F-3898-3548-9180-28455B2BE425}" type="presParOf" srcId="{A3C18F31-A077-4B56-AA0F-00486582C942}" destId="{6659E7AD-1FAE-43D9-B2D7-4617A716ACB5}" srcOrd="2" destOrd="0" presId="urn:microsoft.com/office/officeart/2008/layout/LinedList"/>
    <dgm:cxn modelId="{22D60A49-DA38-2648-9DF1-7DF7534990B9}" type="presParOf" srcId="{A3C18F31-A077-4B56-AA0F-00486582C942}" destId="{6F0F906F-E3BE-479C-807F-0B935D9C6993}" srcOrd="3" destOrd="0" presId="urn:microsoft.com/office/officeart/2008/layout/LinedList"/>
    <dgm:cxn modelId="{0E2CE0B3-027F-4C47-87ED-5C690128A1FB}" type="presParOf" srcId="{6F0F906F-E3BE-479C-807F-0B935D9C6993}" destId="{F3F92853-0B99-4691-9E61-F7F2A5470E25}" srcOrd="0" destOrd="0" presId="urn:microsoft.com/office/officeart/2008/layout/LinedList"/>
    <dgm:cxn modelId="{94EB9561-3CDF-6A4F-BF17-2DE24805268A}" type="presParOf" srcId="{6F0F906F-E3BE-479C-807F-0B935D9C6993}" destId="{7C6D53C1-F026-4148-9BCD-9E33058D4B00}" srcOrd="1" destOrd="0" presId="urn:microsoft.com/office/officeart/2008/layout/LinedList"/>
    <dgm:cxn modelId="{D7AEBF9D-C774-C449-BC78-98140B1EED3E}" type="presParOf" srcId="{A3C18F31-A077-4B56-AA0F-00486582C942}" destId="{62167B78-9A5D-494C-8F79-DCA4D473A668}" srcOrd="4" destOrd="0" presId="urn:microsoft.com/office/officeart/2008/layout/LinedList"/>
    <dgm:cxn modelId="{E9FE57FC-C0B1-BB41-9892-DC3049EBFD07}" type="presParOf" srcId="{A3C18F31-A077-4B56-AA0F-00486582C942}" destId="{FA939C2D-FF26-4C1A-AB99-1A403A633701}" srcOrd="5" destOrd="0" presId="urn:microsoft.com/office/officeart/2008/layout/LinedList"/>
    <dgm:cxn modelId="{89E2E0BB-77F3-6C48-ACA8-D8FE61B97159}" type="presParOf" srcId="{FA939C2D-FF26-4C1A-AB99-1A403A633701}" destId="{4528C2EE-1559-438C-85C9-E9305881B15F}" srcOrd="0" destOrd="0" presId="urn:microsoft.com/office/officeart/2008/layout/LinedList"/>
    <dgm:cxn modelId="{17A79132-662A-D147-8B0F-CE1A36666A75}" type="presParOf" srcId="{FA939C2D-FF26-4C1A-AB99-1A403A633701}" destId="{A79BDDD3-33FB-4E10-9D5C-F905268F0225}" srcOrd="1" destOrd="0" presId="urn:microsoft.com/office/officeart/2008/layout/LinedList"/>
    <dgm:cxn modelId="{404D4F64-8664-0045-97A9-3B0D527AFB70}" type="presParOf" srcId="{A3C18F31-A077-4B56-AA0F-00486582C942}" destId="{34B706A5-E858-4281-9C48-7AD6738522B9}" srcOrd="6" destOrd="0" presId="urn:microsoft.com/office/officeart/2008/layout/LinedList"/>
    <dgm:cxn modelId="{3DF45AAD-990F-5D45-8B94-2B6A793333C7}" type="presParOf" srcId="{A3C18F31-A077-4B56-AA0F-00486582C942}" destId="{5A2102A5-6BD4-4D1E-94F4-63930A6D8D73}" srcOrd="7" destOrd="0" presId="urn:microsoft.com/office/officeart/2008/layout/LinedList"/>
    <dgm:cxn modelId="{BFE352B1-1620-4046-A51A-C3A0BD535DE3}" type="presParOf" srcId="{5A2102A5-6BD4-4D1E-94F4-63930A6D8D73}" destId="{7A3D0411-D547-42E7-A516-760A2288AC29}" srcOrd="0" destOrd="0" presId="urn:microsoft.com/office/officeart/2008/layout/LinedList"/>
    <dgm:cxn modelId="{ED4A20A0-752C-A048-AF51-F763E76DF1F1}" type="presParOf" srcId="{5A2102A5-6BD4-4D1E-94F4-63930A6D8D73}" destId="{0F0DD8CF-63BC-415E-ABDB-60F95F32C0D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579F5C-BEFF-4874-8971-490BC5B15405}"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E02208ED-D0BD-4D73-828C-6F7EA9B0B2F0}">
      <dgm:prSet/>
      <dgm:spPr/>
      <dgm:t>
        <a:bodyPr/>
        <a:lstStyle/>
        <a:p>
          <a:r>
            <a:rPr lang="en-US"/>
            <a:t>Age: 23</a:t>
          </a:r>
        </a:p>
      </dgm:t>
    </dgm:pt>
    <dgm:pt modelId="{ECF8558E-449E-41F8-BD77-7410ECC95B6B}" type="parTrans" cxnId="{C31FAD87-06F5-4F43-9BEC-0D489C79E909}">
      <dgm:prSet/>
      <dgm:spPr/>
      <dgm:t>
        <a:bodyPr/>
        <a:lstStyle/>
        <a:p>
          <a:endParaRPr lang="en-US"/>
        </a:p>
      </dgm:t>
    </dgm:pt>
    <dgm:pt modelId="{A6A55922-C46C-443C-A964-C6787FA89F33}" type="sibTrans" cxnId="{C31FAD87-06F5-4F43-9BEC-0D489C79E909}">
      <dgm:prSet/>
      <dgm:spPr/>
      <dgm:t>
        <a:bodyPr/>
        <a:lstStyle/>
        <a:p>
          <a:endParaRPr lang="en-US"/>
        </a:p>
      </dgm:t>
    </dgm:pt>
    <dgm:pt modelId="{283F6C64-3D33-4317-84A1-0FF7B995E670}">
      <dgm:prSet/>
      <dgm:spPr/>
      <dgm:t>
        <a:bodyPr/>
        <a:lstStyle/>
        <a:p>
          <a:r>
            <a:rPr lang="en-US"/>
            <a:t>Gender: Female</a:t>
          </a:r>
        </a:p>
      </dgm:t>
    </dgm:pt>
    <dgm:pt modelId="{B625B127-ACC2-4F6C-95F9-2BF01FB6F22D}" type="parTrans" cxnId="{F39BE978-D1F2-4E9F-8287-BAA2A3AEE140}">
      <dgm:prSet/>
      <dgm:spPr/>
      <dgm:t>
        <a:bodyPr/>
        <a:lstStyle/>
        <a:p>
          <a:endParaRPr lang="en-US"/>
        </a:p>
      </dgm:t>
    </dgm:pt>
    <dgm:pt modelId="{7E3C6AF7-D39A-404F-88FE-0C8DC06D8034}" type="sibTrans" cxnId="{F39BE978-D1F2-4E9F-8287-BAA2A3AEE140}">
      <dgm:prSet/>
      <dgm:spPr/>
      <dgm:t>
        <a:bodyPr/>
        <a:lstStyle/>
        <a:p>
          <a:endParaRPr lang="en-US"/>
        </a:p>
      </dgm:t>
    </dgm:pt>
    <dgm:pt modelId="{89F95FB2-B691-47DB-97B5-7B979C93F81C}">
      <dgm:prSet/>
      <dgm:spPr/>
      <dgm:t>
        <a:bodyPr/>
        <a:lstStyle/>
        <a:p>
          <a:r>
            <a:rPr lang="en-US"/>
            <a:t>Occupation: College Student</a:t>
          </a:r>
        </a:p>
      </dgm:t>
    </dgm:pt>
    <dgm:pt modelId="{03A78913-F06B-4935-83E9-2D37F113D8D0}" type="parTrans" cxnId="{CFC8CEDC-7F95-4B5D-8269-895A95829F53}">
      <dgm:prSet/>
      <dgm:spPr/>
      <dgm:t>
        <a:bodyPr/>
        <a:lstStyle/>
        <a:p>
          <a:endParaRPr lang="en-US"/>
        </a:p>
      </dgm:t>
    </dgm:pt>
    <dgm:pt modelId="{BA4D7429-6B40-4A4C-A4AF-D1862D4AA38F}" type="sibTrans" cxnId="{CFC8CEDC-7F95-4B5D-8269-895A95829F53}">
      <dgm:prSet/>
      <dgm:spPr/>
      <dgm:t>
        <a:bodyPr/>
        <a:lstStyle/>
        <a:p>
          <a:endParaRPr lang="en-US"/>
        </a:p>
      </dgm:t>
    </dgm:pt>
    <dgm:pt modelId="{89826546-A697-443D-8738-90A53B128A51}">
      <dgm:prSet/>
      <dgm:spPr/>
      <dgm:t>
        <a:bodyPr/>
        <a:lstStyle/>
        <a:p>
          <a:r>
            <a:rPr lang="en-US"/>
            <a:t>Major: Nursing</a:t>
          </a:r>
        </a:p>
      </dgm:t>
    </dgm:pt>
    <dgm:pt modelId="{8561698B-BD9C-493E-8078-2B33F8EDFCEF}" type="parTrans" cxnId="{7A00DB06-1262-493E-8BFF-EF4216913CD1}">
      <dgm:prSet/>
      <dgm:spPr/>
      <dgm:t>
        <a:bodyPr/>
        <a:lstStyle/>
        <a:p>
          <a:endParaRPr lang="en-US"/>
        </a:p>
      </dgm:t>
    </dgm:pt>
    <dgm:pt modelId="{428EEB8A-A78B-4F53-BC0F-A6EE689BF26E}" type="sibTrans" cxnId="{7A00DB06-1262-493E-8BFF-EF4216913CD1}">
      <dgm:prSet/>
      <dgm:spPr/>
      <dgm:t>
        <a:bodyPr/>
        <a:lstStyle/>
        <a:p>
          <a:endParaRPr lang="en-US"/>
        </a:p>
      </dgm:t>
    </dgm:pt>
    <dgm:pt modelId="{AAB66EAA-8D2F-4D3E-8202-DBE62FAB46E0}" type="pres">
      <dgm:prSet presAssocID="{91579F5C-BEFF-4874-8971-490BC5B15405}" presName="vert0" presStyleCnt="0">
        <dgm:presLayoutVars>
          <dgm:dir/>
          <dgm:animOne val="branch"/>
          <dgm:animLvl val="lvl"/>
        </dgm:presLayoutVars>
      </dgm:prSet>
      <dgm:spPr/>
    </dgm:pt>
    <dgm:pt modelId="{14670507-0E99-4E28-86DA-A9FABD4DC46A}" type="pres">
      <dgm:prSet presAssocID="{E02208ED-D0BD-4D73-828C-6F7EA9B0B2F0}" presName="thickLine" presStyleLbl="alignNode1" presStyleIdx="0" presStyleCnt="4"/>
      <dgm:spPr/>
    </dgm:pt>
    <dgm:pt modelId="{944A5809-26AA-42B5-A90B-1D1FEB72DFC9}" type="pres">
      <dgm:prSet presAssocID="{E02208ED-D0BD-4D73-828C-6F7EA9B0B2F0}" presName="horz1" presStyleCnt="0"/>
      <dgm:spPr/>
    </dgm:pt>
    <dgm:pt modelId="{3BFBF0E5-F0EF-4CC5-A600-6718D58EF413}" type="pres">
      <dgm:prSet presAssocID="{E02208ED-D0BD-4D73-828C-6F7EA9B0B2F0}" presName="tx1" presStyleLbl="revTx" presStyleIdx="0" presStyleCnt="4"/>
      <dgm:spPr/>
    </dgm:pt>
    <dgm:pt modelId="{E68D7E46-00C2-4360-8441-95C06A1F6B8D}" type="pres">
      <dgm:prSet presAssocID="{E02208ED-D0BD-4D73-828C-6F7EA9B0B2F0}" presName="vert1" presStyleCnt="0"/>
      <dgm:spPr/>
    </dgm:pt>
    <dgm:pt modelId="{A0C439F6-4E8F-49CE-BC8D-617170B3A742}" type="pres">
      <dgm:prSet presAssocID="{283F6C64-3D33-4317-84A1-0FF7B995E670}" presName="thickLine" presStyleLbl="alignNode1" presStyleIdx="1" presStyleCnt="4"/>
      <dgm:spPr/>
    </dgm:pt>
    <dgm:pt modelId="{2FFFBBFB-F9B0-4E98-AFB0-8E50BB76DB4C}" type="pres">
      <dgm:prSet presAssocID="{283F6C64-3D33-4317-84A1-0FF7B995E670}" presName="horz1" presStyleCnt="0"/>
      <dgm:spPr/>
    </dgm:pt>
    <dgm:pt modelId="{C8C0F199-8E7E-44DC-92D2-BFCE62B8F09C}" type="pres">
      <dgm:prSet presAssocID="{283F6C64-3D33-4317-84A1-0FF7B995E670}" presName="tx1" presStyleLbl="revTx" presStyleIdx="1" presStyleCnt="4"/>
      <dgm:spPr/>
    </dgm:pt>
    <dgm:pt modelId="{2E3B9DF5-D4D5-44C6-9B73-8D1C2785C5A7}" type="pres">
      <dgm:prSet presAssocID="{283F6C64-3D33-4317-84A1-0FF7B995E670}" presName="vert1" presStyleCnt="0"/>
      <dgm:spPr/>
    </dgm:pt>
    <dgm:pt modelId="{D04C4D20-B2C0-45E3-89EB-6E80BC1A5ED9}" type="pres">
      <dgm:prSet presAssocID="{89F95FB2-B691-47DB-97B5-7B979C93F81C}" presName="thickLine" presStyleLbl="alignNode1" presStyleIdx="2" presStyleCnt="4"/>
      <dgm:spPr/>
    </dgm:pt>
    <dgm:pt modelId="{85917AD2-DF82-41DB-8B57-67D22C396561}" type="pres">
      <dgm:prSet presAssocID="{89F95FB2-B691-47DB-97B5-7B979C93F81C}" presName="horz1" presStyleCnt="0"/>
      <dgm:spPr/>
    </dgm:pt>
    <dgm:pt modelId="{B3929D88-9CDA-4BF2-9F9F-1ABE85466DD1}" type="pres">
      <dgm:prSet presAssocID="{89F95FB2-B691-47DB-97B5-7B979C93F81C}" presName="tx1" presStyleLbl="revTx" presStyleIdx="2" presStyleCnt="4"/>
      <dgm:spPr/>
    </dgm:pt>
    <dgm:pt modelId="{988447D3-8FBF-48E6-84D3-0CDEB6E42476}" type="pres">
      <dgm:prSet presAssocID="{89F95FB2-B691-47DB-97B5-7B979C93F81C}" presName="vert1" presStyleCnt="0"/>
      <dgm:spPr/>
    </dgm:pt>
    <dgm:pt modelId="{A77E14A0-124B-47BE-91EE-3C6FAF3C8031}" type="pres">
      <dgm:prSet presAssocID="{89826546-A697-443D-8738-90A53B128A51}" presName="thickLine" presStyleLbl="alignNode1" presStyleIdx="3" presStyleCnt="4"/>
      <dgm:spPr/>
    </dgm:pt>
    <dgm:pt modelId="{02DD3180-2081-42E1-8B3D-B451EFDA1E22}" type="pres">
      <dgm:prSet presAssocID="{89826546-A697-443D-8738-90A53B128A51}" presName="horz1" presStyleCnt="0"/>
      <dgm:spPr/>
    </dgm:pt>
    <dgm:pt modelId="{841BB940-6FFA-4513-A9BB-E23678C9D019}" type="pres">
      <dgm:prSet presAssocID="{89826546-A697-443D-8738-90A53B128A51}" presName="tx1" presStyleLbl="revTx" presStyleIdx="3" presStyleCnt="4"/>
      <dgm:spPr/>
    </dgm:pt>
    <dgm:pt modelId="{C071939C-12D1-49D7-8B3F-54CE26577DFD}" type="pres">
      <dgm:prSet presAssocID="{89826546-A697-443D-8738-90A53B128A51}" presName="vert1" presStyleCnt="0"/>
      <dgm:spPr/>
    </dgm:pt>
  </dgm:ptLst>
  <dgm:cxnLst>
    <dgm:cxn modelId="{7A00DB06-1262-493E-8BFF-EF4216913CD1}" srcId="{91579F5C-BEFF-4874-8971-490BC5B15405}" destId="{89826546-A697-443D-8738-90A53B128A51}" srcOrd="3" destOrd="0" parTransId="{8561698B-BD9C-493E-8078-2B33F8EDFCEF}" sibTransId="{428EEB8A-A78B-4F53-BC0F-A6EE689BF26E}"/>
    <dgm:cxn modelId="{65F3F80D-E8D9-7E4A-A952-53B10B8832A9}" type="presOf" srcId="{91579F5C-BEFF-4874-8971-490BC5B15405}" destId="{AAB66EAA-8D2F-4D3E-8202-DBE62FAB46E0}" srcOrd="0" destOrd="0" presId="urn:microsoft.com/office/officeart/2008/layout/LinedList"/>
    <dgm:cxn modelId="{28571314-F970-A448-A98E-200C2D401BC6}" type="presOf" srcId="{E02208ED-D0BD-4D73-828C-6F7EA9B0B2F0}" destId="{3BFBF0E5-F0EF-4CC5-A600-6718D58EF413}" srcOrd="0" destOrd="0" presId="urn:microsoft.com/office/officeart/2008/layout/LinedList"/>
    <dgm:cxn modelId="{D02BC814-A27B-D149-A749-0F8120714F3A}" type="presOf" srcId="{89826546-A697-443D-8738-90A53B128A51}" destId="{841BB940-6FFA-4513-A9BB-E23678C9D019}" srcOrd="0" destOrd="0" presId="urn:microsoft.com/office/officeart/2008/layout/LinedList"/>
    <dgm:cxn modelId="{24B8F42F-CC49-E548-B266-9EB832E090B5}" type="presOf" srcId="{283F6C64-3D33-4317-84A1-0FF7B995E670}" destId="{C8C0F199-8E7E-44DC-92D2-BFCE62B8F09C}" srcOrd="0" destOrd="0" presId="urn:microsoft.com/office/officeart/2008/layout/LinedList"/>
    <dgm:cxn modelId="{F39BE978-D1F2-4E9F-8287-BAA2A3AEE140}" srcId="{91579F5C-BEFF-4874-8971-490BC5B15405}" destId="{283F6C64-3D33-4317-84A1-0FF7B995E670}" srcOrd="1" destOrd="0" parTransId="{B625B127-ACC2-4F6C-95F9-2BF01FB6F22D}" sibTransId="{7E3C6AF7-D39A-404F-88FE-0C8DC06D8034}"/>
    <dgm:cxn modelId="{C31FAD87-06F5-4F43-9BEC-0D489C79E909}" srcId="{91579F5C-BEFF-4874-8971-490BC5B15405}" destId="{E02208ED-D0BD-4D73-828C-6F7EA9B0B2F0}" srcOrd="0" destOrd="0" parTransId="{ECF8558E-449E-41F8-BD77-7410ECC95B6B}" sibTransId="{A6A55922-C46C-443C-A964-C6787FA89F33}"/>
    <dgm:cxn modelId="{0A6646A3-2742-1343-A1C0-B6902031B84F}" type="presOf" srcId="{89F95FB2-B691-47DB-97B5-7B979C93F81C}" destId="{B3929D88-9CDA-4BF2-9F9F-1ABE85466DD1}" srcOrd="0" destOrd="0" presId="urn:microsoft.com/office/officeart/2008/layout/LinedList"/>
    <dgm:cxn modelId="{CFC8CEDC-7F95-4B5D-8269-895A95829F53}" srcId="{91579F5C-BEFF-4874-8971-490BC5B15405}" destId="{89F95FB2-B691-47DB-97B5-7B979C93F81C}" srcOrd="2" destOrd="0" parTransId="{03A78913-F06B-4935-83E9-2D37F113D8D0}" sibTransId="{BA4D7429-6B40-4A4C-A4AF-D1862D4AA38F}"/>
    <dgm:cxn modelId="{C57DA59A-E1F8-E440-97B1-AA31509F785D}" type="presParOf" srcId="{AAB66EAA-8D2F-4D3E-8202-DBE62FAB46E0}" destId="{14670507-0E99-4E28-86DA-A9FABD4DC46A}" srcOrd="0" destOrd="0" presId="urn:microsoft.com/office/officeart/2008/layout/LinedList"/>
    <dgm:cxn modelId="{1588D74C-A53F-F046-8197-D000AD5CE394}" type="presParOf" srcId="{AAB66EAA-8D2F-4D3E-8202-DBE62FAB46E0}" destId="{944A5809-26AA-42B5-A90B-1D1FEB72DFC9}" srcOrd="1" destOrd="0" presId="urn:microsoft.com/office/officeart/2008/layout/LinedList"/>
    <dgm:cxn modelId="{80338D9F-39D1-824B-8C4D-A9A1B7DCF323}" type="presParOf" srcId="{944A5809-26AA-42B5-A90B-1D1FEB72DFC9}" destId="{3BFBF0E5-F0EF-4CC5-A600-6718D58EF413}" srcOrd="0" destOrd="0" presId="urn:microsoft.com/office/officeart/2008/layout/LinedList"/>
    <dgm:cxn modelId="{5A2F2898-D118-5845-B7D7-1BF48EBC89AA}" type="presParOf" srcId="{944A5809-26AA-42B5-A90B-1D1FEB72DFC9}" destId="{E68D7E46-00C2-4360-8441-95C06A1F6B8D}" srcOrd="1" destOrd="0" presId="urn:microsoft.com/office/officeart/2008/layout/LinedList"/>
    <dgm:cxn modelId="{AEF43898-022C-F647-B0F0-4E8D8B77ADD8}" type="presParOf" srcId="{AAB66EAA-8D2F-4D3E-8202-DBE62FAB46E0}" destId="{A0C439F6-4E8F-49CE-BC8D-617170B3A742}" srcOrd="2" destOrd="0" presId="urn:microsoft.com/office/officeart/2008/layout/LinedList"/>
    <dgm:cxn modelId="{1A04BB4A-C801-094B-A1E9-BCA9805059EE}" type="presParOf" srcId="{AAB66EAA-8D2F-4D3E-8202-DBE62FAB46E0}" destId="{2FFFBBFB-F9B0-4E98-AFB0-8E50BB76DB4C}" srcOrd="3" destOrd="0" presId="urn:microsoft.com/office/officeart/2008/layout/LinedList"/>
    <dgm:cxn modelId="{13BF0A56-B171-7143-9BDB-965FA7D909FD}" type="presParOf" srcId="{2FFFBBFB-F9B0-4E98-AFB0-8E50BB76DB4C}" destId="{C8C0F199-8E7E-44DC-92D2-BFCE62B8F09C}" srcOrd="0" destOrd="0" presId="urn:microsoft.com/office/officeart/2008/layout/LinedList"/>
    <dgm:cxn modelId="{11404EA2-AD3D-A34D-8E43-EB552C88F2B1}" type="presParOf" srcId="{2FFFBBFB-F9B0-4E98-AFB0-8E50BB76DB4C}" destId="{2E3B9DF5-D4D5-44C6-9B73-8D1C2785C5A7}" srcOrd="1" destOrd="0" presId="urn:microsoft.com/office/officeart/2008/layout/LinedList"/>
    <dgm:cxn modelId="{63679C2E-ABDD-5741-AADE-BCF495128749}" type="presParOf" srcId="{AAB66EAA-8D2F-4D3E-8202-DBE62FAB46E0}" destId="{D04C4D20-B2C0-45E3-89EB-6E80BC1A5ED9}" srcOrd="4" destOrd="0" presId="urn:microsoft.com/office/officeart/2008/layout/LinedList"/>
    <dgm:cxn modelId="{EAE34446-A838-D442-ACC5-B1ED1C62BE5D}" type="presParOf" srcId="{AAB66EAA-8D2F-4D3E-8202-DBE62FAB46E0}" destId="{85917AD2-DF82-41DB-8B57-67D22C396561}" srcOrd="5" destOrd="0" presId="urn:microsoft.com/office/officeart/2008/layout/LinedList"/>
    <dgm:cxn modelId="{D91B8708-CDC6-274E-9501-D834CECD55E3}" type="presParOf" srcId="{85917AD2-DF82-41DB-8B57-67D22C396561}" destId="{B3929D88-9CDA-4BF2-9F9F-1ABE85466DD1}" srcOrd="0" destOrd="0" presId="urn:microsoft.com/office/officeart/2008/layout/LinedList"/>
    <dgm:cxn modelId="{F71D63C8-49E3-2642-B6D6-B2BE7E3DD8C1}" type="presParOf" srcId="{85917AD2-DF82-41DB-8B57-67D22C396561}" destId="{988447D3-8FBF-48E6-84D3-0CDEB6E42476}" srcOrd="1" destOrd="0" presId="urn:microsoft.com/office/officeart/2008/layout/LinedList"/>
    <dgm:cxn modelId="{7DC7B314-48DC-1246-A033-898687C8E703}" type="presParOf" srcId="{AAB66EAA-8D2F-4D3E-8202-DBE62FAB46E0}" destId="{A77E14A0-124B-47BE-91EE-3C6FAF3C8031}" srcOrd="6" destOrd="0" presId="urn:microsoft.com/office/officeart/2008/layout/LinedList"/>
    <dgm:cxn modelId="{3DBD1F9F-C227-504B-8DE9-F1E3AAB2529C}" type="presParOf" srcId="{AAB66EAA-8D2F-4D3E-8202-DBE62FAB46E0}" destId="{02DD3180-2081-42E1-8B3D-B451EFDA1E22}" srcOrd="7" destOrd="0" presId="urn:microsoft.com/office/officeart/2008/layout/LinedList"/>
    <dgm:cxn modelId="{05E99AC3-3CB2-9C4F-9B39-118116DFE421}" type="presParOf" srcId="{02DD3180-2081-42E1-8B3D-B451EFDA1E22}" destId="{841BB940-6FFA-4513-A9BB-E23678C9D019}" srcOrd="0" destOrd="0" presId="urn:microsoft.com/office/officeart/2008/layout/LinedList"/>
    <dgm:cxn modelId="{C17CFF2C-0F03-594F-8445-C5DF4CEF1BFB}" type="presParOf" srcId="{02DD3180-2081-42E1-8B3D-B451EFDA1E22}" destId="{C071939C-12D1-49D7-8B3F-54CE26577DF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BEE3D6-086A-4717-B5F9-E10139F7CEA9}"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AF6D5331-AC72-45D2-81C8-5A68CF6D11C9}">
      <dgm:prSet/>
      <dgm:spPr/>
      <dgm:t>
        <a:bodyPr/>
        <a:lstStyle/>
        <a:p>
          <a:r>
            <a:rPr lang="en-US"/>
            <a:t>Age: 29</a:t>
          </a:r>
        </a:p>
      </dgm:t>
    </dgm:pt>
    <dgm:pt modelId="{1670EC15-0C3C-40F6-A7A3-B7F4333A4EC6}" type="parTrans" cxnId="{49C85E6C-633C-4495-8233-E3C02F062481}">
      <dgm:prSet/>
      <dgm:spPr/>
      <dgm:t>
        <a:bodyPr/>
        <a:lstStyle/>
        <a:p>
          <a:endParaRPr lang="en-US"/>
        </a:p>
      </dgm:t>
    </dgm:pt>
    <dgm:pt modelId="{5382DDAA-1F99-4C60-9B0E-00FD30D5F0F4}" type="sibTrans" cxnId="{49C85E6C-633C-4495-8233-E3C02F062481}">
      <dgm:prSet/>
      <dgm:spPr/>
      <dgm:t>
        <a:bodyPr/>
        <a:lstStyle/>
        <a:p>
          <a:endParaRPr lang="en-US"/>
        </a:p>
      </dgm:t>
    </dgm:pt>
    <dgm:pt modelId="{C6ED782C-512E-41EE-B7CD-A0076A285BDA}">
      <dgm:prSet/>
      <dgm:spPr/>
      <dgm:t>
        <a:bodyPr/>
        <a:lstStyle/>
        <a:p>
          <a:r>
            <a:rPr lang="en-US"/>
            <a:t>Gender: Male</a:t>
          </a:r>
        </a:p>
      </dgm:t>
    </dgm:pt>
    <dgm:pt modelId="{822B32BE-6E66-4FAD-B91D-089F9A617C1F}" type="parTrans" cxnId="{2CA675EC-184C-4C58-8407-A25BFA566EFC}">
      <dgm:prSet/>
      <dgm:spPr/>
      <dgm:t>
        <a:bodyPr/>
        <a:lstStyle/>
        <a:p>
          <a:endParaRPr lang="en-US"/>
        </a:p>
      </dgm:t>
    </dgm:pt>
    <dgm:pt modelId="{4FC71F39-D0DB-42BB-B383-6F68B9DC6547}" type="sibTrans" cxnId="{2CA675EC-184C-4C58-8407-A25BFA566EFC}">
      <dgm:prSet/>
      <dgm:spPr/>
      <dgm:t>
        <a:bodyPr/>
        <a:lstStyle/>
        <a:p>
          <a:endParaRPr lang="en-US"/>
        </a:p>
      </dgm:t>
    </dgm:pt>
    <dgm:pt modelId="{627111C8-258C-4782-94DE-BDFCFB920A2A}">
      <dgm:prSet/>
      <dgm:spPr/>
      <dgm:t>
        <a:bodyPr/>
        <a:lstStyle/>
        <a:p>
          <a:r>
            <a:rPr lang="en-US"/>
            <a:t>Occupation: Medical Student</a:t>
          </a:r>
        </a:p>
      </dgm:t>
    </dgm:pt>
    <dgm:pt modelId="{130685A6-5B3D-460F-8E70-EAA95F56AB76}" type="parTrans" cxnId="{F1EC147E-C05D-4992-9608-24DAAE60DBF5}">
      <dgm:prSet/>
      <dgm:spPr/>
      <dgm:t>
        <a:bodyPr/>
        <a:lstStyle/>
        <a:p>
          <a:endParaRPr lang="en-US"/>
        </a:p>
      </dgm:t>
    </dgm:pt>
    <dgm:pt modelId="{062AC8B4-0A07-493E-AA3E-C5C2C7E7A8AC}" type="sibTrans" cxnId="{F1EC147E-C05D-4992-9608-24DAAE60DBF5}">
      <dgm:prSet/>
      <dgm:spPr/>
      <dgm:t>
        <a:bodyPr/>
        <a:lstStyle/>
        <a:p>
          <a:endParaRPr lang="en-US"/>
        </a:p>
      </dgm:t>
    </dgm:pt>
    <dgm:pt modelId="{E438B095-4076-43B3-AD6A-1E6B31417CDB}" type="pres">
      <dgm:prSet presAssocID="{00BEE3D6-086A-4717-B5F9-E10139F7CEA9}" presName="vert0" presStyleCnt="0">
        <dgm:presLayoutVars>
          <dgm:dir/>
          <dgm:animOne val="branch"/>
          <dgm:animLvl val="lvl"/>
        </dgm:presLayoutVars>
      </dgm:prSet>
      <dgm:spPr/>
    </dgm:pt>
    <dgm:pt modelId="{99063C9E-EA59-4400-8BDA-DB1E5FB1EA9A}" type="pres">
      <dgm:prSet presAssocID="{AF6D5331-AC72-45D2-81C8-5A68CF6D11C9}" presName="thickLine" presStyleLbl="alignNode1" presStyleIdx="0" presStyleCnt="3"/>
      <dgm:spPr/>
    </dgm:pt>
    <dgm:pt modelId="{97B90323-595C-4BCE-B780-77DAC5C5EF43}" type="pres">
      <dgm:prSet presAssocID="{AF6D5331-AC72-45D2-81C8-5A68CF6D11C9}" presName="horz1" presStyleCnt="0"/>
      <dgm:spPr/>
    </dgm:pt>
    <dgm:pt modelId="{747A78F0-EF07-42EB-94D0-49ED75BED0F5}" type="pres">
      <dgm:prSet presAssocID="{AF6D5331-AC72-45D2-81C8-5A68CF6D11C9}" presName="tx1" presStyleLbl="revTx" presStyleIdx="0" presStyleCnt="3"/>
      <dgm:spPr/>
    </dgm:pt>
    <dgm:pt modelId="{FDE4BDB6-91B9-43EB-82BB-7AC9B7EFBB4E}" type="pres">
      <dgm:prSet presAssocID="{AF6D5331-AC72-45D2-81C8-5A68CF6D11C9}" presName="vert1" presStyleCnt="0"/>
      <dgm:spPr/>
    </dgm:pt>
    <dgm:pt modelId="{40C65BEE-5660-43C8-B70E-2E49A8473E5D}" type="pres">
      <dgm:prSet presAssocID="{C6ED782C-512E-41EE-B7CD-A0076A285BDA}" presName="thickLine" presStyleLbl="alignNode1" presStyleIdx="1" presStyleCnt="3"/>
      <dgm:spPr/>
    </dgm:pt>
    <dgm:pt modelId="{F5248949-0C3F-49AE-BB5E-3F908C77CC16}" type="pres">
      <dgm:prSet presAssocID="{C6ED782C-512E-41EE-B7CD-A0076A285BDA}" presName="horz1" presStyleCnt="0"/>
      <dgm:spPr/>
    </dgm:pt>
    <dgm:pt modelId="{76C45145-97C5-4973-9849-4C1C0CCDEADD}" type="pres">
      <dgm:prSet presAssocID="{C6ED782C-512E-41EE-B7CD-A0076A285BDA}" presName="tx1" presStyleLbl="revTx" presStyleIdx="1" presStyleCnt="3"/>
      <dgm:spPr/>
    </dgm:pt>
    <dgm:pt modelId="{DA55FBB7-F104-4767-9BCC-B053D79A1B35}" type="pres">
      <dgm:prSet presAssocID="{C6ED782C-512E-41EE-B7CD-A0076A285BDA}" presName="vert1" presStyleCnt="0"/>
      <dgm:spPr/>
    </dgm:pt>
    <dgm:pt modelId="{2AFC7BB0-CFAD-4D53-80DE-F68D453CEC8F}" type="pres">
      <dgm:prSet presAssocID="{627111C8-258C-4782-94DE-BDFCFB920A2A}" presName="thickLine" presStyleLbl="alignNode1" presStyleIdx="2" presStyleCnt="3"/>
      <dgm:spPr/>
    </dgm:pt>
    <dgm:pt modelId="{CB327F3B-F225-466F-AD5A-8276995084CF}" type="pres">
      <dgm:prSet presAssocID="{627111C8-258C-4782-94DE-BDFCFB920A2A}" presName="horz1" presStyleCnt="0"/>
      <dgm:spPr/>
    </dgm:pt>
    <dgm:pt modelId="{FA26B9CF-3D94-4509-91B7-A1D413E93995}" type="pres">
      <dgm:prSet presAssocID="{627111C8-258C-4782-94DE-BDFCFB920A2A}" presName="tx1" presStyleLbl="revTx" presStyleIdx="2" presStyleCnt="3"/>
      <dgm:spPr/>
    </dgm:pt>
    <dgm:pt modelId="{97455327-5F67-486B-8F9A-010FA5218D98}" type="pres">
      <dgm:prSet presAssocID="{627111C8-258C-4782-94DE-BDFCFB920A2A}" presName="vert1" presStyleCnt="0"/>
      <dgm:spPr/>
    </dgm:pt>
  </dgm:ptLst>
  <dgm:cxnLst>
    <dgm:cxn modelId="{9E07BC1B-028E-FF4A-89B8-ED36BEE0F649}" type="presOf" srcId="{00BEE3D6-086A-4717-B5F9-E10139F7CEA9}" destId="{E438B095-4076-43B3-AD6A-1E6B31417CDB}" srcOrd="0" destOrd="0" presId="urn:microsoft.com/office/officeart/2008/layout/LinedList"/>
    <dgm:cxn modelId="{49C85E6C-633C-4495-8233-E3C02F062481}" srcId="{00BEE3D6-086A-4717-B5F9-E10139F7CEA9}" destId="{AF6D5331-AC72-45D2-81C8-5A68CF6D11C9}" srcOrd="0" destOrd="0" parTransId="{1670EC15-0C3C-40F6-A7A3-B7F4333A4EC6}" sibTransId="{5382DDAA-1F99-4C60-9B0E-00FD30D5F0F4}"/>
    <dgm:cxn modelId="{F1EC147E-C05D-4992-9608-24DAAE60DBF5}" srcId="{00BEE3D6-086A-4717-B5F9-E10139F7CEA9}" destId="{627111C8-258C-4782-94DE-BDFCFB920A2A}" srcOrd="2" destOrd="0" parTransId="{130685A6-5B3D-460F-8E70-EAA95F56AB76}" sibTransId="{062AC8B4-0A07-493E-AA3E-C5C2C7E7A8AC}"/>
    <dgm:cxn modelId="{84F2B9AC-8E20-244A-80AE-0E4623A862E2}" type="presOf" srcId="{AF6D5331-AC72-45D2-81C8-5A68CF6D11C9}" destId="{747A78F0-EF07-42EB-94D0-49ED75BED0F5}" srcOrd="0" destOrd="0" presId="urn:microsoft.com/office/officeart/2008/layout/LinedList"/>
    <dgm:cxn modelId="{18C5CBE4-F97F-E641-A4BC-A61918BC745F}" type="presOf" srcId="{627111C8-258C-4782-94DE-BDFCFB920A2A}" destId="{FA26B9CF-3D94-4509-91B7-A1D413E93995}" srcOrd="0" destOrd="0" presId="urn:microsoft.com/office/officeart/2008/layout/LinedList"/>
    <dgm:cxn modelId="{E3293FEB-91A9-ED43-8293-ACD4B52BB05B}" type="presOf" srcId="{C6ED782C-512E-41EE-B7CD-A0076A285BDA}" destId="{76C45145-97C5-4973-9849-4C1C0CCDEADD}" srcOrd="0" destOrd="0" presId="urn:microsoft.com/office/officeart/2008/layout/LinedList"/>
    <dgm:cxn modelId="{2CA675EC-184C-4C58-8407-A25BFA566EFC}" srcId="{00BEE3D6-086A-4717-B5F9-E10139F7CEA9}" destId="{C6ED782C-512E-41EE-B7CD-A0076A285BDA}" srcOrd="1" destOrd="0" parTransId="{822B32BE-6E66-4FAD-B91D-089F9A617C1F}" sibTransId="{4FC71F39-D0DB-42BB-B383-6F68B9DC6547}"/>
    <dgm:cxn modelId="{E359D8FE-0CF6-C745-A2D5-4ADD97E02C05}" type="presParOf" srcId="{E438B095-4076-43B3-AD6A-1E6B31417CDB}" destId="{99063C9E-EA59-4400-8BDA-DB1E5FB1EA9A}" srcOrd="0" destOrd="0" presId="urn:microsoft.com/office/officeart/2008/layout/LinedList"/>
    <dgm:cxn modelId="{4204972D-ABCB-3A4D-8666-282DAB67EFD2}" type="presParOf" srcId="{E438B095-4076-43B3-AD6A-1E6B31417CDB}" destId="{97B90323-595C-4BCE-B780-77DAC5C5EF43}" srcOrd="1" destOrd="0" presId="urn:microsoft.com/office/officeart/2008/layout/LinedList"/>
    <dgm:cxn modelId="{A78D8586-4C84-A148-84D5-398A64F2D3AB}" type="presParOf" srcId="{97B90323-595C-4BCE-B780-77DAC5C5EF43}" destId="{747A78F0-EF07-42EB-94D0-49ED75BED0F5}" srcOrd="0" destOrd="0" presId="urn:microsoft.com/office/officeart/2008/layout/LinedList"/>
    <dgm:cxn modelId="{C105C794-8D67-1E4C-B140-88A8DE11B9A5}" type="presParOf" srcId="{97B90323-595C-4BCE-B780-77DAC5C5EF43}" destId="{FDE4BDB6-91B9-43EB-82BB-7AC9B7EFBB4E}" srcOrd="1" destOrd="0" presId="urn:microsoft.com/office/officeart/2008/layout/LinedList"/>
    <dgm:cxn modelId="{FDC3EF72-3AB5-E647-B3B0-46CA16E2B11B}" type="presParOf" srcId="{E438B095-4076-43B3-AD6A-1E6B31417CDB}" destId="{40C65BEE-5660-43C8-B70E-2E49A8473E5D}" srcOrd="2" destOrd="0" presId="urn:microsoft.com/office/officeart/2008/layout/LinedList"/>
    <dgm:cxn modelId="{4D96A5BB-BF0D-4C47-971E-1FA339AF3C1B}" type="presParOf" srcId="{E438B095-4076-43B3-AD6A-1E6B31417CDB}" destId="{F5248949-0C3F-49AE-BB5E-3F908C77CC16}" srcOrd="3" destOrd="0" presId="urn:microsoft.com/office/officeart/2008/layout/LinedList"/>
    <dgm:cxn modelId="{51A08C66-7E38-6548-BF13-95FEF28D0279}" type="presParOf" srcId="{F5248949-0C3F-49AE-BB5E-3F908C77CC16}" destId="{76C45145-97C5-4973-9849-4C1C0CCDEADD}" srcOrd="0" destOrd="0" presId="urn:microsoft.com/office/officeart/2008/layout/LinedList"/>
    <dgm:cxn modelId="{5840D08B-B17A-CF47-8049-57F4EDF9EC79}" type="presParOf" srcId="{F5248949-0C3F-49AE-BB5E-3F908C77CC16}" destId="{DA55FBB7-F104-4767-9BCC-B053D79A1B35}" srcOrd="1" destOrd="0" presId="urn:microsoft.com/office/officeart/2008/layout/LinedList"/>
    <dgm:cxn modelId="{DD74D6A1-94BE-674F-8C36-8ED895ACB02A}" type="presParOf" srcId="{E438B095-4076-43B3-AD6A-1E6B31417CDB}" destId="{2AFC7BB0-CFAD-4D53-80DE-F68D453CEC8F}" srcOrd="4" destOrd="0" presId="urn:microsoft.com/office/officeart/2008/layout/LinedList"/>
    <dgm:cxn modelId="{470A151F-6CBB-1248-B11A-305FDC931497}" type="presParOf" srcId="{E438B095-4076-43B3-AD6A-1E6B31417CDB}" destId="{CB327F3B-F225-466F-AD5A-8276995084CF}" srcOrd="5" destOrd="0" presId="urn:microsoft.com/office/officeart/2008/layout/LinedList"/>
    <dgm:cxn modelId="{FF2D675E-A8F5-9140-8A7A-EE4310FBE02D}" type="presParOf" srcId="{CB327F3B-F225-466F-AD5A-8276995084CF}" destId="{FA26B9CF-3D94-4509-91B7-A1D413E93995}" srcOrd="0" destOrd="0" presId="urn:microsoft.com/office/officeart/2008/layout/LinedList"/>
    <dgm:cxn modelId="{7D15A7D4-7C14-3D47-A22B-AE2C8CB7384E}" type="presParOf" srcId="{CB327F3B-F225-466F-AD5A-8276995084CF}" destId="{97455327-5F67-486B-8F9A-010FA5218D9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879749-2F20-478B-A819-451B01799735}"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C2AC9037-BF3A-4ACA-9494-4AA3F2C6EF86}">
      <dgm:prSet/>
      <dgm:spPr/>
      <dgm:t>
        <a:bodyPr/>
        <a:lstStyle/>
        <a:p>
          <a:r>
            <a:rPr lang="en-US"/>
            <a:t>Age: 34</a:t>
          </a:r>
        </a:p>
      </dgm:t>
    </dgm:pt>
    <dgm:pt modelId="{3A9A6959-025C-46D0-855C-BA31589D51BA}" type="parTrans" cxnId="{5C4492B2-C1DD-4CFD-958A-904B85708A96}">
      <dgm:prSet/>
      <dgm:spPr/>
      <dgm:t>
        <a:bodyPr/>
        <a:lstStyle/>
        <a:p>
          <a:endParaRPr lang="en-US"/>
        </a:p>
      </dgm:t>
    </dgm:pt>
    <dgm:pt modelId="{EB0D3A57-FE7B-45A7-AD99-617B79FC5BD9}" type="sibTrans" cxnId="{5C4492B2-C1DD-4CFD-958A-904B85708A96}">
      <dgm:prSet/>
      <dgm:spPr/>
      <dgm:t>
        <a:bodyPr/>
        <a:lstStyle/>
        <a:p>
          <a:endParaRPr lang="en-US"/>
        </a:p>
      </dgm:t>
    </dgm:pt>
    <dgm:pt modelId="{51F72AAA-4B32-4D7B-BD72-45B6E44298A0}">
      <dgm:prSet/>
      <dgm:spPr/>
      <dgm:t>
        <a:bodyPr/>
        <a:lstStyle/>
        <a:p>
          <a:r>
            <a:rPr lang="en-US"/>
            <a:t>Gender: Female</a:t>
          </a:r>
        </a:p>
      </dgm:t>
    </dgm:pt>
    <dgm:pt modelId="{F97EF26E-CE5A-4E66-8FDD-67EA8965A17F}" type="parTrans" cxnId="{8C660451-8ECE-4C8C-B69D-41B5313618EA}">
      <dgm:prSet/>
      <dgm:spPr/>
      <dgm:t>
        <a:bodyPr/>
        <a:lstStyle/>
        <a:p>
          <a:endParaRPr lang="en-US"/>
        </a:p>
      </dgm:t>
    </dgm:pt>
    <dgm:pt modelId="{DE66F50B-2D53-43E8-A321-64676D153E03}" type="sibTrans" cxnId="{8C660451-8ECE-4C8C-B69D-41B5313618EA}">
      <dgm:prSet/>
      <dgm:spPr/>
      <dgm:t>
        <a:bodyPr/>
        <a:lstStyle/>
        <a:p>
          <a:endParaRPr lang="en-US"/>
        </a:p>
      </dgm:t>
    </dgm:pt>
    <dgm:pt modelId="{00FBC388-7BCB-49A9-8C40-C6A2DBA9E84F}">
      <dgm:prSet/>
      <dgm:spPr/>
      <dgm:t>
        <a:bodyPr/>
        <a:lstStyle/>
        <a:p>
          <a:r>
            <a:rPr lang="en-US"/>
            <a:t>Occupation: Stay-at-Home Mom</a:t>
          </a:r>
        </a:p>
      </dgm:t>
    </dgm:pt>
    <dgm:pt modelId="{C7A9FEBB-F95B-476C-8332-0B7428CB767F}" type="parTrans" cxnId="{F8305FCB-37DD-4FA5-8395-DE7816C80AC4}">
      <dgm:prSet/>
      <dgm:spPr/>
      <dgm:t>
        <a:bodyPr/>
        <a:lstStyle/>
        <a:p>
          <a:endParaRPr lang="en-US"/>
        </a:p>
      </dgm:t>
    </dgm:pt>
    <dgm:pt modelId="{DE77F8DD-59BC-433C-BC0B-A01EDC56A37F}" type="sibTrans" cxnId="{F8305FCB-37DD-4FA5-8395-DE7816C80AC4}">
      <dgm:prSet/>
      <dgm:spPr/>
      <dgm:t>
        <a:bodyPr/>
        <a:lstStyle/>
        <a:p>
          <a:endParaRPr lang="en-US"/>
        </a:p>
      </dgm:t>
    </dgm:pt>
    <dgm:pt modelId="{2E400C41-FD45-4098-A8CB-2052C6F98143}" type="pres">
      <dgm:prSet presAssocID="{08879749-2F20-478B-A819-451B01799735}" presName="vert0" presStyleCnt="0">
        <dgm:presLayoutVars>
          <dgm:dir/>
          <dgm:animOne val="branch"/>
          <dgm:animLvl val="lvl"/>
        </dgm:presLayoutVars>
      </dgm:prSet>
      <dgm:spPr/>
    </dgm:pt>
    <dgm:pt modelId="{8EDB9A5E-9D53-42F1-85C5-EF0FB35D0965}" type="pres">
      <dgm:prSet presAssocID="{C2AC9037-BF3A-4ACA-9494-4AA3F2C6EF86}" presName="thickLine" presStyleLbl="alignNode1" presStyleIdx="0" presStyleCnt="3"/>
      <dgm:spPr/>
    </dgm:pt>
    <dgm:pt modelId="{BE85192E-0C8C-44C6-AF26-08BF25056E28}" type="pres">
      <dgm:prSet presAssocID="{C2AC9037-BF3A-4ACA-9494-4AA3F2C6EF86}" presName="horz1" presStyleCnt="0"/>
      <dgm:spPr/>
    </dgm:pt>
    <dgm:pt modelId="{76066075-1788-495E-990E-66279111D35A}" type="pres">
      <dgm:prSet presAssocID="{C2AC9037-BF3A-4ACA-9494-4AA3F2C6EF86}" presName="tx1" presStyleLbl="revTx" presStyleIdx="0" presStyleCnt="3"/>
      <dgm:spPr/>
    </dgm:pt>
    <dgm:pt modelId="{049FD7DC-8AD8-4928-955E-C90EAAB7AD18}" type="pres">
      <dgm:prSet presAssocID="{C2AC9037-BF3A-4ACA-9494-4AA3F2C6EF86}" presName="vert1" presStyleCnt="0"/>
      <dgm:spPr/>
    </dgm:pt>
    <dgm:pt modelId="{8EBBE611-ACB3-4186-B825-5F00314950BC}" type="pres">
      <dgm:prSet presAssocID="{51F72AAA-4B32-4D7B-BD72-45B6E44298A0}" presName="thickLine" presStyleLbl="alignNode1" presStyleIdx="1" presStyleCnt="3"/>
      <dgm:spPr/>
    </dgm:pt>
    <dgm:pt modelId="{168ECF5A-C28A-44BE-A43B-7E236873AE89}" type="pres">
      <dgm:prSet presAssocID="{51F72AAA-4B32-4D7B-BD72-45B6E44298A0}" presName="horz1" presStyleCnt="0"/>
      <dgm:spPr/>
    </dgm:pt>
    <dgm:pt modelId="{A954F242-3A89-4611-AFEE-C4DAFE28FDBB}" type="pres">
      <dgm:prSet presAssocID="{51F72AAA-4B32-4D7B-BD72-45B6E44298A0}" presName="tx1" presStyleLbl="revTx" presStyleIdx="1" presStyleCnt="3"/>
      <dgm:spPr/>
    </dgm:pt>
    <dgm:pt modelId="{D1071518-9BB0-4C6E-B73A-BFF231D67CA2}" type="pres">
      <dgm:prSet presAssocID="{51F72AAA-4B32-4D7B-BD72-45B6E44298A0}" presName="vert1" presStyleCnt="0"/>
      <dgm:spPr/>
    </dgm:pt>
    <dgm:pt modelId="{C5927738-A37F-42E1-86A8-8B8F3EBD51C6}" type="pres">
      <dgm:prSet presAssocID="{00FBC388-7BCB-49A9-8C40-C6A2DBA9E84F}" presName="thickLine" presStyleLbl="alignNode1" presStyleIdx="2" presStyleCnt="3"/>
      <dgm:spPr/>
    </dgm:pt>
    <dgm:pt modelId="{0046E8C8-BC03-4FF3-A0E7-1F69D4C9E326}" type="pres">
      <dgm:prSet presAssocID="{00FBC388-7BCB-49A9-8C40-C6A2DBA9E84F}" presName="horz1" presStyleCnt="0"/>
      <dgm:spPr/>
    </dgm:pt>
    <dgm:pt modelId="{988DC7C4-F008-44B2-8A54-49DA608DA716}" type="pres">
      <dgm:prSet presAssocID="{00FBC388-7BCB-49A9-8C40-C6A2DBA9E84F}" presName="tx1" presStyleLbl="revTx" presStyleIdx="2" presStyleCnt="3"/>
      <dgm:spPr/>
    </dgm:pt>
    <dgm:pt modelId="{5E2E5B9E-4148-4076-8970-C0FDB4915988}" type="pres">
      <dgm:prSet presAssocID="{00FBC388-7BCB-49A9-8C40-C6A2DBA9E84F}" presName="vert1" presStyleCnt="0"/>
      <dgm:spPr/>
    </dgm:pt>
  </dgm:ptLst>
  <dgm:cxnLst>
    <dgm:cxn modelId="{8C660451-8ECE-4C8C-B69D-41B5313618EA}" srcId="{08879749-2F20-478B-A819-451B01799735}" destId="{51F72AAA-4B32-4D7B-BD72-45B6E44298A0}" srcOrd="1" destOrd="0" parTransId="{F97EF26E-CE5A-4E66-8FDD-67EA8965A17F}" sibTransId="{DE66F50B-2D53-43E8-A321-64676D153E03}"/>
    <dgm:cxn modelId="{993A4E9D-8950-864F-95A8-E012040C6FDB}" type="presOf" srcId="{08879749-2F20-478B-A819-451B01799735}" destId="{2E400C41-FD45-4098-A8CB-2052C6F98143}" srcOrd="0" destOrd="0" presId="urn:microsoft.com/office/officeart/2008/layout/LinedList"/>
    <dgm:cxn modelId="{BDEA6BAF-AD9B-F94B-8D21-02B978C8E8EE}" type="presOf" srcId="{C2AC9037-BF3A-4ACA-9494-4AA3F2C6EF86}" destId="{76066075-1788-495E-990E-66279111D35A}" srcOrd="0" destOrd="0" presId="urn:microsoft.com/office/officeart/2008/layout/LinedList"/>
    <dgm:cxn modelId="{5C4492B2-C1DD-4CFD-958A-904B85708A96}" srcId="{08879749-2F20-478B-A819-451B01799735}" destId="{C2AC9037-BF3A-4ACA-9494-4AA3F2C6EF86}" srcOrd="0" destOrd="0" parTransId="{3A9A6959-025C-46D0-855C-BA31589D51BA}" sibTransId="{EB0D3A57-FE7B-45A7-AD99-617B79FC5BD9}"/>
    <dgm:cxn modelId="{F8305FCB-37DD-4FA5-8395-DE7816C80AC4}" srcId="{08879749-2F20-478B-A819-451B01799735}" destId="{00FBC388-7BCB-49A9-8C40-C6A2DBA9E84F}" srcOrd="2" destOrd="0" parTransId="{C7A9FEBB-F95B-476C-8332-0B7428CB767F}" sibTransId="{DE77F8DD-59BC-433C-BC0B-A01EDC56A37F}"/>
    <dgm:cxn modelId="{5CD34BD0-8312-D34C-9373-B9346E124305}" type="presOf" srcId="{00FBC388-7BCB-49A9-8C40-C6A2DBA9E84F}" destId="{988DC7C4-F008-44B2-8A54-49DA608DA716}" srcOrd="0" destOrd="0" presId="urn:microsoft.com/office/officeart/2008/layout/LinedList"/>
    <dgm:cxn modelId="{425D2FFB-5E00-7842-96A8-BC9224114AF2}" type="presOf" srcId="{51F72AAA-4B32-4D7B-BD72-45B6E44298A0}" destId="{A954F242-3A89-4611-AFEE-C4DAFE28FDBB}" srcOrd="0" destOrd="0" presId="urn:microsoft.com/office/officeart/2008/layout/LinedList"/>
    <dgm:cxn modelId="{E4B1B934-2951-D347-9C8F-72F39A5546DB}" type="presParOf" srcId="{2E400C41-FD45-4098-A8CB-2052C6F98143}" destId="{8EDB9A5E-9D53-42F1-85C5-EF0FB35D0965}" srcOrd="0" destOrd="0" presId="urn:microsoft.com/office/officeart/2008/layout/LinedList"/>
    <dgm:cxn modelId="{B58FDADD-7E75-1B4C-A303-88EFCFCFF211}" type="presParOf" srcId="{2E400C41-FD45-4098-A8CB-2052C6F98143}" destId="{BE85192E-0C8C-44C6-AF26-08BF25056E28}" srcOrd="1" destOrd="0" presId="urn:microsoft.com/office/officeart/2008/layout/LinedList"/>
    <dgm:cxn modelId="{4398AD85-5366-4646-8A87-EEF3CD8885EB}" type="presParOf" srcId="{BE85192E-0C8C-44C6-AF26-08BF25056E28}" destId="{76066075-1788-495E-990E-66279111D35A}" srcOrd="0" destOrd="0" presId="urn:microsoft.com/office/officeart/2008/layout/LinedList"/>
    <dgm:cxn modelId="{85EEEF8C-4E53-FD41-8CBE-1B7F9CE4D277}" type="presParOf" srcId="{BE85192E-0C8C-44C6-AF26-08BF25056E28}" destId="{049FD7DC-8AD8-4928-955E-C90EAAB7AD18}" srcOrd="1" destOrd="0" presId="urn:microsoft.com/office/officeart/2008/layout/LinedList"/>
    <dgm:cxn modelId="{D74F3CBF-EA4A-E347-9E59-07B45A409BFE}" type="presParOf" srcId="{2E400C41-FD45-4098-A8CB-2052C6F98143}" destId="{8EBBE611-ACB3-4186-B825-5F00314950BC}" srcOrd="2" destOrd="0" presId="urn:microsoft.com/office/officeart/2008/layout/LinedList"/>
    <dgm:cxn modelId="{1364B258-2071-BE47-BF1A-826A6FDF4EEB}" type="presParOf" srcId="{2E400C41-FD45-4098-A8CB-2052C6F98143}" destId="{168ECF5A-C28A-44BE-A43B-7E236873AE89}" srcOrd="3" destOrd="0" presId="urn:microsoft.com/office/officeart/2008/layout/LinedList"/>
    <dgm:cxn modelId="{58E04DDA-A2D2-324C-8D60-8B1618E6C4C6}" type="presParOf" srcId="{168ECF5A-C28A-44BE-A43B-7E236873AE89}" destId="{A954F242-3A89-4611-AFEE-C4DAFE28FDBB}" srcOrd="0" destOrd="0" presId="urn:microsoft.com/office/officeart/2008/layout/LinedList"/>
    <dgm:cxn modelId="{DDBA64D4-91D3-684A-A87B-D0F883201130}" type="presParOf" srcId="{168ECF5A-C28A-44BE-A43B-7E236873AE89}" destId="{D1071518-9BB0-4C6E-B73A-BFF231D67CA2}" srcOrd="1" destOrd="0" presId="urn:microsoft.com/office/officeart/2008/layout/LinedList"/>
    <dgm:cxn modelId="{45329BD4-A436-7945-9B22-B0B1A3BECA05}" type="presParOf" srcId="{2E400C41-FD45-4098-A8CB-2052C6F98143}" destId="{C5927738-A37F-42E1-86A8-8B8F3EBD51C6}" srcOrd="4" destOrd="0" presId="urn:microsoft.com/office/officeart/2008/layout/LinedList"/>
    <dgm:cxn modelId="{6255E584-187E-904A-8B6A-0A466FEC1C11}" type="presParOf" srcId="{2E400C41-FD45-4098-A8CB-2052C6F98143}" destId="{0046E8C8-BC03-4FF3-A0E7-1F69D4C9E326}" srcOrd="5" destOrd="0" presId="urn:microsoft.com/office/officeart/2008/layout/LinedList"/>
    <dgm:cxn modelId="{4F8C22D1-43C6-C243-9B71-5D3155AD5202}" type="presParOf" srcId="{0046E8C8-BC03-4FF3-A0E7-1F69D4C9E326}" destId="{988DC7C4-F008-44B2-8A54-49DA608DA716}" srcOrd="0" destOrd="0" presId="urn:microsoft.com/office/officeart/2008/layout/LinedList"/>
    <dgm:cxn modelId="{90E78E55-5449-864D-A191-72AF829AC320}" type="presParOf" srcId="{0046E8C8-BC03-4FF3-A0E7-1F69D4C9E326}" destId="{5E2E5B9E-4148-4076-8970-C0FDB491598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1E13A0-0D38-4C82-BA03-5C07E289AE5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624E824-4802-434A-A5AD-EE7EA71624EF}">
      <dgm:prSet/>
      <dgm:spPr/>
      <dgm:t>
        <a:bodyPr/>
        <a:lstStyle/>
        <a:p>
          <a:r>
            <a:rPr lang="en-US"/>
            <a:t>Ulta Beauty</a:t>
          </a:r>
        </a:p>
      </dgm:t>
    </dgm:pt>
    <dgm:pt modelId="{7BB4C3AB-FCAD-4B98-AA5D-150CDD682BF9}" type="parTrans" cxnId="{C396B9FC-5382-4277-9964-CFC08980F486}">
      <dgm:prSet/>
      <dgm:spPr/>
      <dgm:t>
        <a:bodyPr/>
        <a:lstStyle/>
        <a:p>
          <a:endParaRPr lang="en-US"/>
        </a:p>
      </dgm:t>
    </dgm:pt>
    <dgm:pt modelId="{B03E6348-22E3-4355-981D-2C1F1A0588B0}" type="sibTrans" cxnId="{C396B9FC-5382-4277-9964-CFC08980F486}">
      <dgm:prSet/>
      <dgm:spPr/>
      <dgm:t>
        <a:bodyPr/>
        <a:lstStyle/>
        <a:p>
          <a:endParaRPr lang="en-US"/>
        </a:p>
      </dgm:t>
    </dgm:pt>
    <dgm:pt modelId="{5C31833A-9F0A-453E-B12D-F7365D0C870A}">
      <dgm:prSet/>
      <dgm:spPr/>
      <dgm:t>
        <a:bodyPr/>
        <a:lstStyle/>
        <a:p>
          <a:r>
            <a:rPr lang="en-US"/>
            <a:t>Sephora</a:t>
          </a:r>
        </a:p>
      </dgm:t>
    </dgm:pt>
    <dgm:pt modelId="{876CCCC3-61C8-4C54-B53A-A78BA4ED4B41}" type="parTrans" cxnId="{84C50F26-552E-4631-991A-94F80DC8F894}">
      <dgm:prSet/>
      <dgm:spPr/>
      <dgm:t>
        <a:bodyPr/>
        <a:lstStyle/>
        <a:p>
          <a:endParaRPr lang="en-US"/>
        </a:p>
      </dgm:t>
    </dgm:pt>
    <dgm:pt modelId="{5A31B64E-3610-4C6B-96E9-BA395254154E}" type="sibTrans" cxnId="{84C50F26-552E-4631-991A-94F80DC8F894}">
      <dgm:prSet/>
      <dgm:spPr/>
      <dgm:t>
        <a:bodyPr/>
        <a:lstStyle/>
        <a:p>
          <a:endParaRPr lang="en-US"/>
        </a:p>
      </dgm:t>
    </dgm:pt>
    <dgm:pt modelId="{BBB97130-E686-45DF-AE4B-3198B596815C}">
      <dgm:prSet/>
      <dgm:spPr/>
      <dgm:t>
        <a:bodyPr/>
        <a:lstStyle/>
        <a:p>
          <a:r>
            <a:rPr lang="en-US"/>
            <a:t>Clinique</a:t>
          </a:r>
        </a:p>
      </dgm:t>
    </dgm:pt>
    <dgm:pt modelId="{5705C62B-0D23-4894-98CE-E6F77626F6C5}" type="parTrans" cxnId="{51CC51D8-3CC8-4DE9-A2BC-04094B8B4781}">
      <dgm:prSet/>
      <dgm:spPr/>
      <dgm:t>
        <a:bodyPr/>
        <a:lstStyle/>
        <a:p>
          <a:endParaRPr lang="en-US"/>
        </a:p>
      </dgm:t>
    </dgm:pt>
    <dgm:pt modelId="{3201C92F-60A3-42A8-B630-B14765D5C661}" type="sibTrans" cxnId="{51CC51D8-3CC8-4DE9-A2BC-04094B8B4781}">
      <dgm:prSet/>
      <dgm:spPr/>
      <dgm:t>
        <a:bodyPr/>
        <a:lstStyle/>
        <a:p>
          <a:endParaRPr lang="en-US"/>
        </a:p>
      </dgm:t>
    </dgm:pt>
    <dgm:pt modelId="{411A9230-6B56-48E8-924F-282EBEC46601}">
      <dgm:prSet/>
      <dgm:spPr/>
      <dgm:t>
        <a:bodyPr/>
        <a:lstStyle/>
        <a:p>
          <a:r>
            <a:rPr lang="en-US"/>
            <a:t>Charlotte Tilbury</a:t>
          </a:r>
        </a:p>
      </dgm:t>
    </dgm:pt>
    <dgm:pt modelId="{15F2112A-29F8-4A10-84A6-18BF1B780B59}" type="parTrans" cxnId="{7CAA8961-4802-4B7D-9DD1-621E6A614262}">
      <dgm:prSet/>
      <dgm:spPr/>
      <dgm:t>
        <a:bodyPr/>
        <a:lstStyle/>
        <a:p>
          <a:endParaRPr lang="en-US"/>
        </a:p>
      </dgm:t>
    </dgm:pt>
    <dgm:pt modelId="{24DC7B35-8E56-49ED-8661-C56EDE88A7A5}" type="sibTrans" cxnId="{7CAA8961-4802-4B7D-9DD1-621E6A614262}">
      <dgm:prSet/>
      <dgm:spPr/>
      <dgm:t>
        <a:bodyPr/>
        <a:lstStyle/>
        <a:p>
          <a:endParaRPr lang="en-US"/>
        </a:p>
      </dgm:t>
    </dgm:pt>
    <dgm:pt modelId="{F353D67E-48D2-4B4E-B838-0A1A15B255AA}">
      <dgm:prSet/>
      <dgm:spPr/>
      <dgm:t>
        <a:bodyPr/>
        <a:lstStyle/>
        <a:p>
          <a:r>
            <a:rPr lang="en-US"/>
            <a:t>It Cosmetics</a:t>
          </a:r>
        </a:p>
      </dgm:t>
    </dgm:pt>
    <dgm:pt modelId="{191E1AC1-FBA7-4C92-A173-AC35C9C5A20A}" type="parTrans" cxnId="{1891C6D7-5D02-4437-8D0B-CCFAC78D5263}">
      <dgm:prSet/>
      <dgm:spPr/>
      <dgm:t>
        <a:bodyPr/>
        <a:lstStyle/>
        <a:p>
          <a:endParaRPr lang="en-US"/>
        </a:p>
      </dgm:t>
    </dgm:pt>
    <dgm:pt modelId="{0A1CBAC6-5D71-4EC6-8E79-1920535DDE51}" type="sibTrans" cxnId="{1891C6D7-5D02-4437-8D0B-CCFAC78D5263}">
      <dgm:prSet/>
      <dgm:spPr/>
      <dgm:t>
        <a:bodyPr/>
        <a:lstStyle/>
        <a:p>
          <a:endParaRPr lang="en-US"/>
        </a:p>
      </dgm:t>
    </dgm:pt>
    <dgm:pt modelId="{FC1756A9-F719-4D02-85EE-C940E28B0341}" type="pres">
      <dgm:prSet presAssocID="{0D1E13A0-0D38-4C82-BA03-5C07E289AE5A}" presName="vert0" presStyleCnt="0">
        <dgm:presLayoutVars>
          <dgm:dir/>
          <dgm:animOne val="branch"/>
          <dgm:animLvl val="lvl"/>
        </dgm:presLayoutVars>
      </dgm:prSet>
      <dgm:spPr/>
    </dgm:pt>
    <dgm:pt modelId="{2B5E261D-EE3B-4C8B-9FEC-6C69A2B96B4F}" type="pres">
      <dgm:prSet presAssocID="{D624E824-4802-434A-A5AD-EE7EA71624EF}" presName="thickLine" presStyleLbl="alignNode1" presStyleIdx="0" presStyleCnt="5"/>
      <dgm:spPr/>
    </dgm:pt>
    <dgm:pt modelId="{902CBE05-541A-4340-AB2D-0019514E25FD}" type="pres">
      <dgm:prSet presAssocID="{D624E824-4802-434A-A5AD-EE7EA71624EF}" presName="horz1" presStyleCnt="0"/>
      <dgm:spPr/>
    </dgm:pt>
    <dgm:pt modelId="{0EC9631A-0F16-49A3-A712-C47A1E1E5EC6}" type="pres">
      <dgm:prSet presAssocID="{D624E824-4802-434A-A5AD-EE7EA71624EF}" presName="tx1" presStyleLbl="revTx" presStyleIdx="0" presStyleCnt="5"/>
      <dgm:spPr/>
    </dgm:pt>
    <dgm:pt modelId="{032C94B1-D8E1-4598-8686-2B9B6BC51E1B}" type="pres">
      <dgm:prSet presAssocID="{D624E824-4802-434A-A5AD-EE7EA71624EF}" presName="vert1" presStyleCnt="0"/>
      <dgm:spPr/>
    </dgm:pt>
    <dgm:pt modelId="{1AD3418A-8560-43A0-A5C2-A85C55DDFA7C}" type="pres">
      <dgm:prSet presAssocID="{5C31833A-9F0A-453E-B12D-F7365D0C870A}" presName="thickLine" presStyleLbl="alignNode1" presStyleIdx="1" presStyleCnt="5"/>
      <dgm:spPr/>
    </dgm:pt>
    <dgm:pt modelId="{0C12266A-CF65-4472-8F81-121B19F4EDEE}" type="pres">
      <dgm:prSet presAssocID="{5C31833A-9F0A-453E-B12D-F7365D0C870A}" presName="horz1" presStyleCnt="0"/>
      <dgm:spPr/>
    </dgm:pt>
    <dgm:pt modelId="{93A5E6D4-8E95-4D5B-A402-91D93344E308}" type="pres">
      <dgm:prSet presAssocID="{5C31833A-9F0A-453E-B12D-F7365D0C870A}" presName="tx1" presStyleLbl="revTx" presStyleIdx="1" presStyleCnt="5"/>
      <dgm:spPr/>
    </dgm:pt>
    <dgm:pt modelId="{320CA451-AC4F-4C74-A27E-7606EC3C0325}" type="pres">
      <dgm:prSet presAssocID="{5C31833A-9F0A-453E-B12D-F7365D0C870A}" presName="vert1" presStyleCnt="0"/>
      <dgm:spPr/>
    </dgm:pt>
    <dgm:pt modelId="{25437CEF-5734-47DF-B3C8-71047988B08B}" type="pres">
      <dgm:prSet presAssocID="{BBB97130-E686-45DF-AE4B-3198B596815C}" presName="thickLine" presStyleLbl="alignNode1" presStyleIdx="2" presStyleCnt="5"/>
      <dgm:spPr/>
    </dgm:pt>
    <dgm:pt modelId="{AD2A5F09-9BA0-46ED-B1E1-CD305DD01EC2}" type="pres">
      <dgm:prSet presAssocID="{BBB97130-E686-45DF-AE4B-3198B596815C}" presName="horz1" presStyleCnt="0"/>
      <dgm:spPr/>
    </dgm:pt>
    <dgm:pt modelId="{78E1C42C-17CA-4CB4-9E31-47EE5E1C9D08}" type="pres">
      <dgm:prSet presAssocID="{BBB97130-E686-45DF-AE4B-3198B596815C}" presName="tx1" presStyleLbl="revTx" presStyleIdx="2" presStyleCnt="5"/>
      <dgm:spPr/>
    </dgm:pt>
    <dgm:pt modelId="{5D5B0D20-A5FA-4D5A-818B-E86B91771F0F}" type="pres">
      <dgm:prSet presAssocID="{BBB97130-E686-45DF-AE4B-3198B596815C}" presName="vert1" presStyleCnt="0"/>
      <dgm:spPr/>
    </dgm:pt>
    <dgm:pt modelId="{95320865-C00B-4886-ADAF-A84D208610A0}" type="pres">
      <dgm:prSet presAssocID="{411A9230-6B56-48E8-924F-282EBEC46601}" presName="thickLine" presStyleLbl="alignNode1" presStyleIdx="3" presStyleCnt="5"/>
      <dgm:spPr/>
    </dgm:pt>
    <dgm:pt modelId="{E39BC2D5-008D-4D05-80C7-F5B656FD8EE1}" type="pres">
      <dgm:prSet presAssocID="{411A9230-6B56-48E8-924F-282EBEC46601}" presName="horz1" presStyleCnt="0"/>
      <dgm:spPr/>
    </dgm:pt>
    <dgm:pt modelId="{68CD3C97-0707-4C9C-9B12-B41B431A1D7F}" type="pres">
      <dgm:prSet presAssocID="{411A9230-6B56-48E8-924F-282EBEC46601}" presName="tx1" presStyleLbl="revTx" presStyleIdx="3" presStyleCnt="5"/>
      <dgm:spPr/>
    </dgm:pt>
    <dgm:pt modelId="{31241A8F-CC9A-4C12-BEFC-F6CACD2170D6}" type="pres">
      <dgm:prSet presAssocID="{411A9230-6B56-48E8-924F-282EBEC46601}" presName="vert1" presStyleCnt="0"/>
      <dgm:spPr/>
    </dgm:pt>
    <dgm:pt modelId="{153E5006-3A77-4048-BB63-E3751506EBF4}" type="pres">
      <dgm:prSet presAssocID="{F353D67E-48D2-4B4E-B838-0A1A15B255AA}" presName="thickLine" presStyleLbl="alignNode1" presStyleIdx="4" presStyleCnt="5"/>
      <dgm:spPr/>
    </dgm:pt>
    <dgm:pt modelId="{44881299-0CA8-429C-94C4-A6ECBC8CE556}" type="pres">
      <dgm:prSet presAssocID="{F353D67E-48D2-4B4E-B838-0A1A15B255AA}" presName="horz1" presStyleCnt="0"/>
      <dgm:spPr/>
    </dgm:pt>
    <dgm:pt modelId="{06F984C2-460D-47C3-AB16-F06AC3EA86B1}" type="pres">
      <dgm:prSet presAssocID="{F353D67E-48D2-4B4E-B838-0A1A15B255AA}" presName="tx1" presStyleLbl="revTx" presStyleIdx="4" presStyleCnt="5"/>
      <dgm:spPr/>
    </dgm:pt>
    <dgm:pt modelId="{2D5F864B-C9F9-4388-86FD-F22B25A9132D}" type="pres">
      <dgm:prSet presAssocID="{F353D67E-48D2-4B4E-B838-0A1A15B255AA}" presName="vert1" presStyleCnt="0"/>
      <dgm:spPr/>
    </dgm:pt>
  </dgm:ptLst>
  <dgm:cxnLst>
    <dgm:cxn modelId="{84C50F26-552E-4631-991A-94F80DC8F894}" srcId="{0D1E13A0-0D38-4C82-BA03-5C07E289AE5A}" destId="{5C31833A-9F0A-453E-B12D-F7365D0C870A}" srcOrd="1" destOrd="0" parTransId="{876CCCC3-61C8-4C54-B53A-A78BA4ED4B41}" sibTransId="{5A31B64E-3610-4C6B-96E9-BA395254154E}"/>
    <dgm:cxn modelId="{05FFB42C-0959-4335-B515-FF9E91204CDB}" type="presOf" srcId="{BBB97130-E686-45DF-AE4B-3198B596815C}" destId="{78E1C42C-17CA-4CB4-9E31-47EE5E1C9D08}" srcOrd="0" destOrd="0" presId="urn:microsoft.com/office/officeart/2008/layout/LinedList"/>
    <dgm:cxn modelId="{27F9F03F-6924-4756-9DFD-C0C345259737}" type="presOf" srcId="{0D1E13A0-0D38-4C82-BA03-5C07E289AE5A}" destId="{FC1756A9-F719-4D02-85EE-C940E28B0341}" srcOrd="0" destOrd="0" presId="urn:microsoft.com/office/officeart/2008/layout/LinedList"/>
    <dgm:cxn modelId="{7CAA8961-4802-4B7D-9DD1-621E6A614262}" srcId="{0D1E13A0-0D38-4C82-BA03-5C07E289AE5A}" destId="{411A9230-6B56-48E8-924F-282EBEC46601}" srcOrd="3" destOrd="0" parTransId="{15F2112A-29F8-4A10-84A6-18BF1B780B59}" sibTransId="{24DC7B35-8E56-49ED-8661-C56EDE88A7A5}"/>
    <dgm:cxn modelId="{2782D84D-0491-44D3-94DF-4F596279E94C}" type="presOf" srcId="{F353D67E-48D2-4B4E-B838-0A1A15B255AA}" destId="{06F984C2-460D-47C3-AB16-F06AC3EA86B1}" srcOrd="0" destOrd="0" presId="urn:microsoft.com/office/officeart/2008/layout/LinedList"/>
    <dgm:cxn modelId="{43B11B4E-6156-46F0-8795-06EC7383E7E2}" type="presOf" srcId="{D624E824-4802-434A-A5AD-EE7EA71624EF}" destId="{0EC9631A-0F16-49A3-A712-C47A1E1E5EC6}" srcOrd="0" destOrd="0" presId="urn:microsoft.com/office/officeart/2008/layout/LinedList"/>
    <dgm:cxn modelId="{94A65771-4DA0-4073-9B51-7C9E4EA8C5BF}" type="presOf" srcId="{5C31833A-9F0A-453E-B12D-F7365D0C870A}" destId="{93A5E6D4-8E95-4D5B-A402-91D93344E308}" srcOrd="0" destOrd="0" presId="urn:microsoft.com/office/officeart/2008/layout/LinedList"/>
    <dgm:cxn modelId="{E5AA6CA8-DBA0-4B77-BB3E-CADB6CF57C2E}" type="presOf" srcId="{411A9230-6B56-48E8-924F-282EBEC46601}" destId="{68CD3C97-0707-4C9C-9B12-B41B431A1D7F}" srcOrd="0" destOrd="0" presId="urn:microsoft.com/office/officeart/2008/layout/LinedList"/>
    <dgm:cxn modelId="{1891C6D7-5D02-4437-8D0B-CCFAC78D5263}" srcId="{0D1E13A0-0D38-4C82-BA03-5C07E289AE5A}" destId="{F353D67E-48D2-4B4E-B838-0A1A15B255AA}" srcOrd="4" destOrd="0" parTransId="{191E1AC1-FBA7-4C92-A173-AC35C9C5A20A}" sibTransId="{0A1CBAC6-5D71-4EC6-8E79-1920535DDE51}"/>
    <dgm:cxn modelId="{51CC51D8-3CC8-4DE9-A2BC-04094B8B4781}" srcId="{0D1E13A0-0D38-4C82-BA03-5C07E289AE5A}" destId="{BBB97130-E686-45DF-AE4B-3198B596815C}" srcOrd="2" destOrd="0" parTransId="{5705C62B-0D23-4894-98CE-E6F77626F6C5}" sibTransId="{3201C92F-60A3-42A8-B630-B14765D5C661}"/>
    <dgm:cxn modelId="{C396B9FC-5382-4277-9964-CFC08980F486}" srcId="{0D1E13A0-0D38-4C82-BA03-5C07E289AE5A}" destId="{D624E824-4802-434A-A5AD-EE7EA71624EF}" srcOrd="0" destOrd="0" parTransId="{7BB4C3AB-FCAD-4B98-AA5D-150CDD682BF9}" sibTransId="{B03E6348-22E3-4355-981D-2C1F1A0588B0}"/>
    <dgm:cxn modelId="{21EA8F5D-97B7-4B3E-B30C-D00B4A601431}" type="presParOf" srcId="{FC1756A9-F719-4D02-85EE-C940E28B0341}" destId="{2B5E261D-EE3B-4C8B-9FEC-6C69A2B96B4F}" srcOrd="0" destOrd="0" presId="urn:microsoft.com/office/officeart/2008/layout/LinedList"/>
    <dgm:cxn modelId="{142513C2-5BA4-4A6A-946F-BA24C65EA12D}" type="presParOf" srcId="{FC1756A9-F719-4D02-85EE-C940E28B0341}" destId="{902CBE05-541A-4340-AB2D-0019514E25FD}" srcOrd="1" destOrd="0" presId="urn:microsoft.com/office/officeart/2008/layout/LinedList"/>
    <dgm:cxn modelId="{52DD5E68-BC2F-4996-872E-B6359263ABD2}" type="presParOf" srcId="{902CBE05-541A-4340-AB2D-0019514E25FD}" destId="{0EC9631A-0F16-49A3-A712-C47A1E1E5EC6}" srcOrd="0" destOrd="0" presId="urn:microsoft.com/office/officeart/2008/layout/LinedList"/>
    <dgm:cxn modelId="{5ED8BEFA-8E38-4880-89B3-082C4F6A578F}" type="presParOf" srcId="{902CBE05-541A-4340-AB2D-0019514E25FD}" destId="{032C94B1-D8E1-4598-8686-2B9B6BC51E1B}" srcOrd="1" destOrd="0" presId="urn:microsoft.com/office/officeart/2008/layout/LinedList"/>
    <dgm:cxn modelId="{2B02F42E-FC3A-45CF-BE61-7F692F74839A}" type="presParOf" srcId="{FC1756A9-F719-4D02-85EE-C940E28B0341}" destId="{1AD3418A-8560-43A0-A5C2-A85C55DDFA7C}" srcOrd="2" destOrd="0" presId="urn:microsoft.com/office/officeart/2008/layout/LinedList"/>
    <dgm:cxn modelId="{B37F1C27-8347-4C8F-B9E5-2D88EAC440C2}" type="presParOf" srcId="{FC1756A9-F719-4D02-85EE-C940E28B0341}" destId="{0C12266A-CF65-4472-8F81-121B19F4EDEE}" srcOrd="3" destOrd="0" presId="urn:microsoft.com/office/officeart/2008/layout/LinedList"/>
    <dgm:cxn modelId="{18142FE9-7597-4E0A-B205-5EFC8BC84063}" type="presParOf" srcId="{0C12266A-CF65-4472-8F81-121B19F4EDEE}" destId="{93A5E6D4-8E95-4D5B-A402-91D93344E308}" srcOrd="0" destOrd="0" presId="urn:microsoft.com/office/officeart/2008/layout/LinedList"/>
    <dgm:cxn modelId="{E83C7FE0-7069-4370-A2BA-7B55A035FAE7}" type="presParOf" srcId="{0C12266A-CF65-4472-8F81-121B19F4EDEE}" destId="{320CA451-AC4F-4C74-A27E-7606EC3C0325}" srcOrd="1" destOrd="0" presId="urn:microsoft.com/office/officeart/2008/layout/LinedList"/>
    <dgm:cxn modelId="{82ED2CBD-DFE2-47BF-B664-068B4E88B5D1}" type="presParOf" srcId="{FC1756A9-F719-4D02-85EE-C940E28B0341}" destId="{25437CEF-5734-47DF-B3C8-71047988B08B}" srcOrd="4" destOrd="0" presId="urn:microsoft.com/office/officeart/2008/layout/LinedList"/>
    <dgm:cxn modelId="{AE8B93C4-5005-461F-BC3E-24799F212D06}" type="presParOf" srcId="{FC1756A9-F719-4D02-85EE-C940E28B0341}" destId="{AD2A5F09-9BA0-46ED-B1E1-CD305DD01EC2}" srcOrd="5" destOrd="0" presId="urn:microsoft.com/office/officeart/2008/layout/LinedList"/>
    <dgm:cxn modelId="{00B0CE1E-24DE-4F0E-939D-AFE75EAB9284}" type="presParOf" srcId="{AD2A5F09-9BA0-46ED-B1E1-CD305DD01EC2}" destId="{78E1C42C-17CA-4CB4-9E31-47EE5E1C9D08}" srcOrd="0" destOrd="0" presId="urn:microsoft.com/office/officeart/2008/layout/LinedList"/>
    <dgm:cxn modelId="{4FAF27EF-908F-4A08-91DE-B1E0CF481FE9}" type="presParOf" srcId="{AD2A5F09-9BA0-46ED-B1E1-CD305DD01EC2}" destId="{5D5B0D20-A5FA-4D5A-818B-E86B91771F0F}" srcOrd="1" destOrd="0" presId="urn:microsoft.com/office/officeart/2008/layout/LinedList"/>
    <dgm:cxn modelId="{D426B074-7E44-4647-BB6F-F4BFA6B625CE}" type="presParOf" srcId="{FC1756A9-F719-4D02-85EE-C940E28B0341}" destId="{95320865-C00B-4886-ADAF-A84D208610A0}" srcOrd="6" destOrd="0" presId="urn:microsoft.com/office/officeart/2008/layout/LinedList"/>
    <dgm:cxn modelId="{2E8274A2-2994-4C7D-AD0E-548F62CE5E8F}" type="presParOf" srcId="{FC1756A9-F719-4D02-85EE-C940E28B0341}" destId="{E39BC2D5-008D-4D05-80C7-F5B656FD8EE1}" srcOrd="7" destOrd="0" presId="urn:microsoft.com/office/officeart/2008/layout/LinedList"/>
    <dgm:cxn modelId="{086C7F28-45A6-4625-B8E6-CB825B37E475}" type="presParOf" srcId="{E39BC2D5-008D-4D05-80C7-F5B656FD8EE1}" destId="{68CD3C97-0707-4C9C-9B12-B41B431A1D7F}" srcOrd="0" destOrd="0" presId="urn:microsoft.com/office/officeart/2008/layout/LinedList"/>
    <dgm:cxn modelId="{7726884C-AE40-4F8C-A4EE-14749BDAA881}" type="presParOf" srcId="{E39BC2D5-008D-4D05-80C7-F5B656FD8EE1}" destId="{31241A8F-CC9A-4C12-BEFC-F6CACD2170D6}" srcOrd="1" destOrd="0" presId="urn:microsoft.com/office/officeart/2008/layout/LinedList"/>
    <dgm:cxn modelId="{9F5E747B-560C-4D6B-8AF8-42784CD8A3C8}" type="presParOf" srcId="{FC1756A9-F719-4D02-85EE-C940E28B0341}" destId="{153E5006-3A77-4048-BB63-E3751506EBF4}" srcOrd="8" destOrd="0" presId="urn:microsoft.com/office/officeart/2008/layout/LinedList"/>
    <dgm:cxn modelId="{69F15F96-FB19-4899-9EF2-7169E1DBB748}" type="presParOf" srcId="{FC1756A9-F719-4D02-85EE-C940E28B0341}" destId="{44881299-0CA8-429C-94C4-A6ECBC8CE556}" srcOrd="9" destOrd="0" presId="urn:microsoft.com/office/officeart/2008/layout/LinedList"/>
    <dgm:cxn modelId="{096E8ADB-1E68-4841-9D64-425F70BBE1D5}" type="presParOf" srcId="{44881299-0CA8-429C-94C4-A6ECBC8CE556}" destId="{06F984C2-460D-47C3-AB16-F06AC3EA86B1}" srcOrd="0" destOrd="0" presId="urn:microsoft.com/office/officeart/2008/layout/LinedList"/>
    <dgm:cxn modelId="{E1AD5965-8C1E-4596-8727-41E5C0AAA15D}" type="presParOf" srcId="{44881299-0CA8-429C-94C4-A6ECBC8CE556}" destId="{2D5F864B-C9F9-4388-86FD-F22B25A9132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6C1C4-BF0C-414A-BEA7-D46A9D31B3BA}">
      <dsp:nvSpPr>
        <dsp:cNvPr id="0" name=""/>
        <dsp:cNvSpPr/>
      </dsp:nvSpPr>
      <dsp:spPr>
        <a:xfrm>
          <a:off x="0" y="0"/>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5113D-33A6-4E0B-9C7C-3191378AC20A}">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We will be conducting in-depth individual interviews with 5-8 participants. ​</a:t>
          </a:r>
        </a:p>
      </dsp:txBody>
      <dsp:txXfrm>
        <a:off x="0" y="0"/>
        <a:ext cx="6291714" cy="1382683"/>
      </dsp:txXfrm>
    </dsp:sp>
    <dsp:sp modelId="{99CB3A3D-5AF4-4826-BF8D-484131E4B8C1}">
      <dsp:nvSpPr>
        <dsp:cNvPr id="0" name=""/>
        <dsp:cNvSpPr/>
      </dsp:nvSpPr>
      <dsp:spPr>
        <a:xfrm>
          <a:off x="0" y="1382683"/>
          <a:ext cx="6291714" cy="0"/>
        </a:xfrm>
        <a:prstGeom prst="line">
          <a:avLst/>
        </a:prstGeom>
        <a:solidFill>
          <a:schemeClr val="accent5">
            <a:hueOff val="455468"/>
            <a:satOff val="6093"/>
            <a:lumOff val="2941"/>
            <a:alphaOff val="0"/>
          </a:schemeClr>
        </a:solidFill>
        <a:ln w="12700" cap="flat" cmpd="sng" algn="ctr">
          <a:solidFill>
            <a:schemeClr val="accent5">
              <a:hueOff val="455468"/>
              <a:satOff val="6093"/>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534590-8BF0-4F10-A473-EF19AB6EE7D2}">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Each interview </a:t>
          </a:r>
          <a:r>
            <a:rPr lang="en-US" sz="2000" kern="1200">
              <a:latin typeface="Lora"/>
            </a:rPr>
            <a:t>will</a:t>
          </a:r>
          <a:r>
            <a:rPr lang="en-US" sz="2000" kern="1200"/>
            <a:t> last 60 minutes and will be held in a remote setting. ​</a:t>
          </a:r>
        </a:p>
      </dsp:txBody>
      <dsp:txXfrm>
        <a:off x="0" y="1382683"/>
        <a:ext cx="6291714" cy="1382683"/>
      </dsp:txXfrm>
    </dsp:sp>
    <dsp:sp modelId="{0F2CE715-9C7B-4417-8904-3FF9CE9487F3}">
      <dsp:nvSpPr>
        <dsp:cNvPr id="0" name=""/>
        <dsp:cNvSpPr/>
      </dsp:nvSpPr>
      <dsp:spPr>
        <a:xfrm>
          <a:off x="0" y="2765367"/>
          <a:ext cx="6291714" cy="0"/>
        </a:xfrm>
        <a:prstGeom prst="line">
          <a:avLst/>
        </a:prstGeom>
        <a:solidFill>
          <a:schemeClr val="accent5">
            <a:hueOff val="910936"/>
            <a:satOff val="12187"/>
            <a:lumOff val="5883"/>
            <a:alphaOff val="0"/>
          </a:schemeClr>
        </a:solidFill>
        <a:ln w="12700" cap="flat" cmpd="sng" algn="ctr">
          <a:solidFill>
            <a:schemeClr val="accent5">
              <a:hueOff val="910936"/>
              <a:satOff val="12187"/>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55F625-9F40-4957-9281-AE7A0895242E}">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There will be one interviewer and one note taker present with each interviewee. </a:t>
          </a:r>
          <a:r>
            <a:rPr lang="en-US" sz="2500" kern="1200"/>
            <a:t>​</a:t>
          </a:r>
        </a:p>
      </dsp:txBody>
      <dsp:txXfrm>
        <a:off x="0" y="2765367"/>
        <a:ext cx="6291714" cy="1382683"/>
      </dsp:txXfrm>
    </dsp:sp>
    <dsp:sp modelId="{B71CF13E-FDA2-48DC-AA64-87D8A497B882}">
      <dsp:nvSpPr>
        <dsp:cNvPr id="0" name=""/>
        <dsp:cNvSpPr/>
      </dsp:nvSpPr>
      <dsp:spPr>
        <a:xfrm>
          <a:off x="0" y="4148051"/>
          <a:ext cx="6291714" cy="0"/>
        </a:xfrm>
        <a:prstGeom prst="line">
          <a:avLst/>
        </a:prstGeom>
        <a:solidFill>
          <a:schemeClr val="accent5">
            <a:hueOff val="1366404"/>
            <a:satOff val="18280"/>
            <a:lumOff val="8824"/>
            <a:alphaOff val="0"/>
          </a:schemeClr>
        </a:solidFill>
        <a:ln w="12700" cap="flat" cmpd="sng" algn="ctr">
          <a:solidFill>
            <a:schemeClr val="accent5">
              <a:hueOff val="1366404"/>
              <a:satOff val="18280"/>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130E4-C704-4ABE-9440-E32340B3CB1E}">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We will record each interview after we are given verbal consent by the participant.</a:t>
          </a:r>
        </a:p>
      </dsp:txBody>
      <dsp:txXfrm>
        <a:off x="0" y="4148051"/>
        <a:ext cx="6291714" cy="1382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2AEED-6DA3-6A4A-886A-FD9750D3F32C}">
      <dsp:nvSpPr>
        <dsp:cNvPr id="0" name=""/>
        <dsp:cNvSpPr/>
      </dsp:nvSpPr>
      <dsp:spPr>
        <a:xfrm>
          <a:off x="0" y="0"/>
          <a:ext cx="3286125" cy="435133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77900">
            <a:lnSpc>
              <a:spcPct val="100000"/>
            </a:lnSpc>
            <a:spcBef>
              <a:spcPct val="0"/>
            </a:spcBef>
            <a:spcAft>
              <a:spcPct val="35000"/>
            </a:spcAft>
            <a:buNone/>
          </a:pPr>
          <a:r>
            <a:rPr lang="en-US" sz="2200" kern="1200"/>
            <a:t>Interviews will be recorded via Microsoft Teams </a:t>
          </a:r>
        </a:p>
      </dsp:txBody>
      <dsp:txXfrm>
        <a:off x="0" y="1653508"/>
        <a:ext cx="3286125" cy="2610802"/>
      </dsp:txXfrm>
    </dsp:sp>
    <dsp:sp modelId="{EC1F415F-5B56-DC4A-904B-02722F98AE05}">
      <dsp:nvSpPr>
        <dsp:cNvPr id="0" name=""/>
        <dsp:cNvSpPr/>
      </dsp:nvSpPr>
      <dsp:spPr>
        <a:xfrm>
          <a:off x="990361" y="435133"/>
          <a:ext cx="1305401" cy="130540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1533" y="626305"/>
        <a:ext cx="923057" cy="923057"/>
      </dsp:txXfrm>
    </dsp:sp>
    <dsp:sp modelId="{13C8C8BD-5380-584F-860C-E4FF524FE02B}">
      <dsp:nvSpPr>
        <dsp:cNvPr id="0" name=""/>
        <dsp:cNvSpPr/>
      </dsp:nvSpPr>
      <dsp:spPr>
        <a:xfrm>
          <a:off x="0" y="4351266"/>
          <a:ext cx="328612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80B05F-058B-374E-8B13-3F789B31A1FB}">
      <dsp:nvSpPr>
        <dsp:cNvPr id="0" name=""/>
        <dsp:cNvSpPr/>
      </dsp:nvSpPr>
      <dsp:spPr>
        <a:xfrm>
          <a:off x="3614737" y="0"/>
          <a:ext cx="3286125" cy="435133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77900">
            <a:lnSpc>
              <a:spcPct val="100000"/>
            </a:lnSpc>
            <a:spcBef>
              <a:spcPct val="0"/>
            </a:spcBef>
            <a:spcAft>
              <a:spcPct val="35000"/>
            </a:spcAft>
            <a:buNone/>
          </a:pPr>
          <a:r>
            <a:rPr lang="en-US" sz="2200" kern="1200"/>
            <a:t>One person will take notes while another person conducts the interview. </a:t>
          </a:r>
        </a:p>
      </dsp:txBody>
      <dsp:txXfrm>
        <a:off x="3614737" y="1653508"/>
        <a:ext cx="3286125" cy="2610802"/>
      </dsp:txXfrm>
    </dsp:sp>
    <dsp:sp modelId="{E0930BCB-3F2D-424A-9AAB-5B8582535D5C}">
      <dsp:nvSpPr>
        <dsp:cNvPr id="0" name=""/>
        <dsp:cNvSpPr/>
      </dsp:nvSpPr>
      <dsp:spPr>
        <a:xfrm>
          <a:off x="4605099" y="435133"/>
          <a:ext cx="1305401" cy="130540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6271" y="626305"/>
        <a:ext cx="923057" cy="923057"/>
      </dsp:txXfrm>
    </dsp:sp>
    <dsp:sp modelId="{0F6B2B68-62E9-7A4C-8FB9-98CC4ABDB01F}">
      <dsp:nvSpPr>
        <dsp:cNvPr id="0" name=""/>
        <dsp:cNvSpPr/>
      </dsp:nvSpPr>
      <dsp:spPr>
        <a:xfrm>
          <a:off x="3614737" y="4351266"/>
          <a:ext cx="328612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E93208-9300-3041-85BE-829C55AFF4D3}">
      <dsp:nvSpPr>
        <dsp:cNvPr id="0" name=""/>
        <dsp:cNvSpPr/>
      </dsp:nvSpPr>
      <dsp:spPr>
        <a:xfrm>
          <a:off x="7229475" y="0"/>
          <a:ext cx="3286125" cy="435133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77900">
            <a:lnSpc>
              <a:spcPct val="100000"/>
            </a:lnSpc>
            <a:spcBef>
              <a:spcPct val="0"/>
            </a:spcBef>
            <a:spcAft>
              <a:spcPct val="35000"/>
            </a:spcAft>
            <a:buNone/>
          </a:pPr>
          <a:r>
            <a:rPr lang="en-US" sz="2200" kern="1200"/>
            <a:t>We will perform a thematic analysis to identify common answers among participants.</a:t>
          </a:r>
        </a:p>
      </dsp:txBody>
      <dsp:txXfrm>
        <a:off x="7229475" y="1653508"/>
        <a:ext cx="3286125" cy="2610802"/>
      </dsp:txXfrm>
    </dsp:sp>
    <dsp:sp modelId="{9B31CB4D-F90E-924F-85E1-78D5DB8E19A8}">
      <dsp:nvSpPr>
        <dsp:cNvPr id="0" name=""/>
        <dsp:cNvSpPr/>
      </dsp:nvSpPr>
      <dsp:spPr>
        <a:xfrm>
          <a:off x="8219836" y="435133"/>
          <a:ext cx="1305401" cy="130540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1008" y="626305"/>
        <a:ext cx="923057" cy="923057"/>
      </dsp:txXfrm>
    </dsp:sp>
    <dsp:sp modelId="{DB2BC10A-AEC4-0342-BD57-7B4707045C13}">
      <dsp:nvSpPr>
        <dsp:cNvPr id="0" name=""/>
        <dsp:cNvSpPr/>
      </dsp:nvSpPr>
      <dsp:spPr>
        <a:xfrm>
          <a:off x="7229475" y="4351266"/>
          <a:ext cx="3286125"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45365-F935-47E8-BF80-1763EE745135}">
      <dsp:nvSpPr>
        <dsp:cNvPr id="0" name=""/>
        <dsp:cNvSpPr/>
      </dsp:nvSpPr>
      <dsp:spPr>
        <a:xfrm>
          <a:off x="0" y="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D3B7D1-CD66-47C4-AE8D-226CD9B69844}">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Age: 25</a:t>
          </a:r>
        </a:p>
      </dsp:txBody>
      <dsp:txXfrm>
        <a:off x="0" y="0"/>
        <a:ext cx="6291714" cy="1382683"/>
      </dsp:txXfrm>
    </dsp:sp>
    <dsp:sp modelId="{7FAEBF1C-FA49-4056-8DFF-23603B70F757}">
      <dsp:nvSpPr>
        <dsp:cNvPr id="0" name=""/>
        <dsp:cNvSpPr/>
      </dsp:nvSpPr>
      <dsp:spPr>
        <a:xfrm>
          <a:off x="0" y="1382683"/>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A9856B-00B9-4FCD-9522-E9F3AA5C0802}">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Gender: Female</a:t>
          </a:r>
        </a:p>
      </dsp:txBody>
      <dsp:txXfrm>
        <a:off x="0" y="1382683"/>
        <a:ext cx="6291714" cy="1382683"/>
      </dsp:txXfrm>
    </dsp:sp>
    <dsp:sp modelId="{BE2ECA49-BEAB-4DEF-9D7A-3E0A0777BC1A}">
      <dsp:nvSpPr>
        <dsp:cNvPr id="0" name=""/>
        <dsp:cNvSpPr/>
      </dsp:nvSpPr>
      <dsp:spPr>
        <a:xfrm>
          <a:off x="0" y="2765367"/>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BC864F-B568-46D5-8801-00854BCF75B0}">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Occupation: Social Service Aid</a:t>
          </a:r>
        </a:p>
      </dsp:txBody>
      <dsp:txXfrm>
        <a:off x="0" y="2765367"/>
        <a:ext cx="6291714" cy="1382683"/>
      </dsp:txXfrm>
    </dsp:sp>
    <dsp:sp modelId="{232E223F-5DA1-4EB6-B830-015BB0742B1A}">
      <dsp:nvSpPr>
        <dsp:cNvPr id="0" name=""/>
        <dsp:cNvSpPr/>
      </dsp:nvSpPr>
      <dsp:spPr>
        <a:xfrm>
          <a:off x="0" y="4148051"/>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DE95D3-8EFF-4793-8677-22FF3BCD62B9}">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Career Field: Human Services</a:t>
          </a:r>
        </a:p>
      </dsp:txBody>
      <dsp:txXfrm>
        <a:off x="0" y="4148051"/>
        <a:ext cx="6291714" cy="13826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F849D-8A50-4457-B19A-DD303F8ABA84}">
      <dsp:nvSpPr>
        <dsp:cNvPr id="0" name=""/>
        <dsp:cNvSpPr/>
      </dsp:nvSpPr>
      <dsp:spPr>
        <a:xfrm>
          <a:off x="0" y="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477C58-C0CE-4B05-B547-F91EF0A9ACCB}">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Age: 21</a:t>
          </a:r>
        </a:p>
      </dsp:txBody>
      <dsp:txXfrm>
        <a:off x="0" y="0"/>
        <a:ext cx="6291714" cy="1382683"/>
      </dsp:txXfrm>
    </dsp:sp>
    <dsp:sp modelId="{6659E7AD-1FAE-43D9-B2D7-4617A716ACB5}">
      <dsp:nvSpPr>
        <dsp:cNvPr id="0" name=""/>
        <dsp:cNvSpPr/>
      </dsp:nvSpPr>
      <dsp:spPr>
        <a:xfrm>
          <a:off x="0" y="1382683"/>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F92853-0B99-4691-9E61-F7F2A5470E25}">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Gender: Female</a:t>
          </a:r>
        </a:p>
      </dsp:txBody>
      <dsp:txXfrm>
        <a:off x="0" y="1382683"/>
        <a:ext cx="6291714" cy="1382683"/>
      </dsp:txXfrm>
    </dsp:sp>
    <dsp:sp modelId="{62167B78-9A5D-494C-8F79-DCA4D473A668}">
      <dsp:nvSpPr>
        <dsp:cNvPr id="0" name=""/>
        <dsp:cNvSpPr/>
      </dsp:nvSpPr>
      <dsp:spPr>
        <a:xfrm>
          <a:off x="0" y="2765367"/>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28C2EE-1559-438C-85C9-E9305881B15F}">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Occupation: Beauty Influencer &amp; College Student</a:t>
          </a:r>
        </a:p>
      </dsp:txBody>
      <dsp:txXfrm>
        <a:off x="0" y="2765367"/>
        <a:ext cx="6291714" cy="1382683"/>
      </dsp:txXfrm>
    </dsp:sp>
    <dsp:sp modelId="{34B706A5-E858-4281-9C48-7AD6738522B9}">
      <dsp:nvSpPr>
        <dsp:cNvPr id="0" name=""/>
        <dsp:cNvSpPr/>
      </dsp:nvSpPr>
      <dsp:spPr>
        <a:xfrm>
          <a:off x="0" y="4148051"/>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3D0411-D547-42E7-A516-760A2288AC29}">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Major: Computer Science</a:t>
          </a:r>
        </a:p>
      </dsp:txBody>
      <dsp:txXfrm>
        <a:off x="0" y="4148051"/>
        <a:ext cx="6291714" cy="13826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70507-0E99-4E28-86DA-A9FABD4DC46A}">
      <dsp:nvSpPr>
        <dsp:cNvPr id="0" name=""/>
        <dsp:cNvSpPr/>
      </dsp:nvSpPr>
      <dsp:spPr>
        <a:xfrm>
          <a:off x="0" y="0"/>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FBF0E5-F0EF-4CC5-A600-6718D58EF413}">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Age: 23</a:t>
          </a:r>
        </a:p>
      </dsp:txBody>
      <dsp:txXfrm>
        <a:off x="0" y="0"/>
        <a:ext cx="6291714" cy="1382683"/>
      </dsp:txXfrm>
    </dsp:sp>
    <dsp:sp modelId="{A0C439F6-4E8F-49CE-BC8D-617170B3A742}">
      <dsp:nvSpPr>
        <dsp:cNvPr id="0" name=""/>
        <dsp:cNvSpPr/>
      </dsp:nvSpPr>
      <dsp:spPr>
        <a:xfrm>
          <a:off x="0" y="1382683"/>
          <a:ext cx="6291714" cy="0"/>
        </a:xfrm>
        <a:prstGeom prst="line">
          <a:avLst/>
        </a:prstGeom>
        <a:solidFill>
          <a:schemeClr val="accent5">
            <a:hueOff val="455468"/>
            <a:satOff val="6093"/>
            <a:lumOff val="2941"/>
            <a:alphaOff val="0"/>
          </a:schemeClr>
        </a:solidFill>
        <a:ln w="12700" cap="flat" cmpd="sng" algn="ctr">
          <a:solidFill>
            <a:schemeClr val="accent5">
              <a:hueOff val="455468"/>
              <a:satOff val="6093"/>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199-8E7E-44DC-92D2-BFCE62B8F09C}">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Gender: Female</a:t>
          </a:r>
        </a:p>
      </dsp:txBody>
      <dsp:txXfrm>
        <a:off x="0" y="1382683"/>
        <a:ext cx="6291714" cy="1382683"/>
      </dsp:txXfrm>
    </dsp:sp>
    <dsp:sp modelId="{D04C4D20-B2C0-45E3-89EB-6E80BC1A5ED9}">
      <dsp:nvSpPr>
        <dsp:cNvPr id="0" name=""/>
        <dsp:cNvSpPr/>
      </dsp:nvSpPr>
      <dsp:spPr>
        <a:xfrm>
          <a:off x="0" y="2765367"/>
          <a:ext cx="6291714" cy="0"/>
        </a:xfrm>
        <a:prstGeom prst="line">
          <a:avLst/>
        </a:prstGeom>
        <a:solidFill>
          <a:schemeClr val="accent5">
            <a:hueOff val="910936"/>
            <a:satOff val="12187"/>
            <a:lumOff val="5883"/>
            <a:alphaOff val="0"/>
          </a:schemeClr>
        </a:solidFill>
        <a:ln w="12700" cap="flat" cmpd="sng" algn="ctr">
          <a:solidFill>
            <a:schemeClr val="accent5">
              <a:hueOff val="910936"/>
              <a:satOff val="12187"/>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929D88-9CDA-4BF2-9F9F-1ABE85466DD1}">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Occupation: College Student</a:t>
          </a:r>
        </a:p>
      </dsp:txBody>
      <dsp:txXfrm>
        <a:off x="0" y="2765367"/>
        <a:ext cx="6291714" cy="1382683"/>
      </dsp:txXfrm>
    </dsp:sp>
    <dsp:sp modelId="{A77E14A0-124B-47BE-91EE-3C6FAF3C8031}">
      <dsp:nvSpPr>
        <dsp:cNvPr id="0" name=""/>
        <dsp:cNvSpPr/>
      </dsp:nvSpPr>
      <dsp:spPr>
        <a:xfrm>
          <a:off x="0" y="4148051"/>
          <a:ext cx="6291714" cy="0"/>
        </a:xfrm>
        <a:prstGeom prst="line">
          <a:avLst/>
        </a:prstGeom>
        <a:solidFill>
          <a:schemeClr val="accent5">
            <a:hueOff val="1366404"/>
            <a:satOff val="18280"/>
            <a:lumOff val="8824"/>
            <a:alphaOff val="0"/>
          </a:schemeClr>
        </a:solidFill>
        <a:ln w="12700" cap="flat" cmpd="sng" algn="ctr">
          <a:solidFill>
            <a:schemeClr val="accent5">
              <a:hueOff val="1366404"/>
              <a:satOff val="18280"/>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1BB940-6FFA-4513-A9BB-E23678C9D019}">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Major: Nursing</a:t>
          </a:r>
        </a:p>
      </dsp:txBody>
      <dsp:txXfrm>
        <a:off x="0" y="4148051"/>
        <a:ext cx="6291714" cy="13826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63C9E-EA59-4400-8BDA-DB1E5FB1EA9A}">
      <dsp:nvSpPr>
        <dsp:cNvPr id="0" name=""/>
        <dsp:cNvSpPr/>
      </dsp:nvSpPr>
      <dsp:spPr>
        <a:xfrm>
          <a:off x="0" y="2700"/>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7A78F0-EF07-42EB-94D0-49ED75BED0F5}">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Age: 29</a:t>
          </a:r>
        </a:p>
      </dsp:txBody>
      <dsp:txXfrm>
        <a:off x="0" y="2700"/>
        <a:ext cx="6291714" cy="1841777"/>
      </dsp:txXfrm>
    </dsp:sp>
    <dsp:sp modelId="{40C65BEE-5660-43C8-B70E-2E49A8473E5D}">
      <dsp:nvSpPr>
        <dsp:cNvPr id="0" name=""/>
        <dsp:cNvSpPr/>
      </dsp:nvSpPr>
      <dsp:spPr>
        <a:xfrm>
          <a:off x="0" y="1844478"/>
          <a:ext cx="6291714" cy="0"/>
        </a:xfrm>
        <a:prstGeom prst="line">
          <a:avLst/>
        </a:prstGeom>
        <a:solidFill>
          <a:schemeClr val="accent5">
            <a:hueOff val="683202"/>
            <a:satOff val="9140"/>
            <a:lumOff val="4412"/>
            <a:alphaOff val="0"/>
          </a:schemeClr>
        </a:solidFill>
        <a:ln w="12700" cap="flat" cmpd="sng" algn="ctr">
          <a:solidFill>
            <a:schemeClr val="accent5">
              <a:hueOff val="683202"/>
              <a:satOff val="9140"/>
              <a:lumOff val="4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C45145-97C5-4973-9849-4C1C0CCDEADD}">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Gender: Male</a:t>
          </a:r>
        </a:p>
      </dsp:txBody>
      <dsp:txXfrm>
        <a:off x="0" y="1844478"/>
        <a:ext cx="6291714" cy="1841777"/>
      </dsp:txXfrm>
    </dsp:sp>
    <dsp:sp modelId="{2AFC7BB0-CFAD-4D53-80DE-F68D453CEC8F}">
      <dsp:nvSpPr>
        <dsp:cNvPr id="0" name=""/>
        <dsp:cNvSpPr/>
      </dsp:nvSpPr>
      <dsp:spPr>
        <a:xfrm>
          <a:off x="0" y="3686256"/>
          <a:ext cx="6291714" cy="0"/>
        </a:xfrm>
        <a:prstGeom prst="line">
          <a:avLst/>
        </a:prstGeom>
        <a:solidFill>
          <a:schemeClr val="accent5">
            <a:hueOff val="1366404"/>
            <a:satOff val="18280"/>
            <a:lumOff val="8824"/>
            <a:alphaOff val="0"/>
          </a:schemeClr>
        </a:solidFill>
        <a:ln w="12700" cap="flat" cmpd="sng" algn="ctr">
          <a:solidFill>
            <a:schemeClr val="accent5">
              <a:hueOff val="1366404"/>
              <a:satOff val="18280"/>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26B9CF-3D94-4509-91B7-A1D413E93995}">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Occupation: Medical Student</a:t>
          </a:r>
        </a:p>
      </dsp:txBody>
      <dsp:txXfrm>
        <a:off x="0" y="3686256"/>
        <a:ext cx="6291714" cy="18417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B9A5E-9D53-42F1-85C5-EF0FB35D0965}">
      <dsp:nvSpPr>
        <dsp:cNvPr id="0" name=""/>
        <dsp:cNvSpPr/>
      </dsp:nvSpPr>
      <dsp:spPr>
        <a:xfrm>
          <a:off x="0" y="2700"/>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066075-1788-495E-990E-66279111D35A}">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Age: 34</a:t>
          </a:r>
        </a:p>
      </dsp:txBody>
      <dsp:txXfrm>
        <a:off x="0" y="2700"/>
        <a:ext cx="6291714" cy="1841777"/>
      </dsp:txXfrm>
    </dsp:sp>
    <dsp:sp modelId="{8EBBE611-ACB3-4186-B825-5F00314950BC}">
      <dsp:nvSpPr>
        <dsp:cNvPr id="0" name=""/>
        <dsp:cNvSpPr/>
      </dsp:nvSpPr>
      <dsp:spPr>
        <a:xfrm>
          <a:off x="0" y="1844478"/>
          <a:ext cx="6291714" cy="0"/>
        </a:xfrm>
        <a:prstGeom prst="line">
          <a:avLst/>
        </a:prstGeom>
        <a:solidFill>
          <a:schemeClr val="accent5">
            <a:hueOff val="683202"/>
            <a:satOff val="9140"/>
            <a:lumOff val="4412"/>
            <a:alphaOff val="0"/>
          </a:schemeClr>
        </a:solidFill>
        <a:ln w="12700" cap="flat" cmpd="sng" algn="ctr">
          <a:solidFill>
            <a:schemeClr val="accent5">
              <a:hueOff val="683202"/>
              <a:satOff val="9140"/>
              <a:lumOff val="4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54F242-3A89-4611-AFEE-C4DAFE28FDBB}">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Gender: Female</a:t>
          </a:r>
        </a:p>
      </dsp:txBody>
      <dsp:txXfrm>
        <a:off x="0" y="1844478"/>
        <a:ext cx="6291714" cy="1841777"/>
      </dsp:txXfrm>
    </dsp:sp>
    <dsp:sp modelId="{C5927738-A37F-42E1-86A8-8B8F3EBD51C6}">
      <dsp:nvSpPr>
        <dsp:cNvPr id="0" name=""/>
        <dsp:cNvSpPr/>
      </dsp:nvSpPr>
      <dsp:spPr>
        <a:xfrm>
          <a:off x="0" y="3686256"/>
          <a:ext cx="6291714" cy="0"/>
        </a:xfrm>
        <a:prstGeom prst="line">
          <a:avLst/>
        </a:prstGeom>
        <a:solidFill>
          <a:schemeClr val="accent5">
            <a:hueOff val="1366404"/>
            <a:satOff val="18280"/>
            <a:lumOff val="8824"/>
            <a:alphaOff val="0"/>
          </a:schemeClr>
        </a:solidFill>
        <a:ln w="12700" cap="flat" cmpd="sng" algn="ctr">
          <a:solidFill>
            <a:schemeClr val="accent5">
              <a:hueOff val="1366404"/>
              <a:satOff val="18280"/>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8DC7C4-F008-44B2-8A54-49DA608DA716}">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Occupation: Stay-at-Home Mom</a:t>
          </a:r>
        </a:p>
      </dsp:txBody>
      <dsp:txXfrm>
        <a:off x="0" y="3686256"/>
        <a:ext cx="6291714" cy="18417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E261D-EE3B-4C8B-9FEC-6C69A2B96B4F}">
      <dsp:nvSpPr>
        <dsp:cNvPr id="0" name=""/>
        <dsp:cNvSpPr/>
      </dsp:nvSpPr>
      <dsp:spPr>
        <a:xfrm>
          <a:off x="0" y="448"/>
          <a:ext cx="10550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C9631A-0F16-49A3-A712-C47A1E1E5EC6}">
      <dsp:nvSpPr>
        <dsp:cNvPr id="0" name=""/>
        <dsp:cNvSpPr/>
      </dsp:nvSpPr>
      <dsp:spPr>
        <a:xfrm>
          <a:off x="0" y="448"/>
          <a:ext cx="10550024" cy="735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Ulta Beauty</a:t>
          </a:r>
        </a:p>
      </dsp:txBody>
      <dsp:txXfrm>
        <a:off x="0" y="448"/>
        <a:ext cx="10550024" cy="735290"/>
      </dsp:txXfrm>
    </dsp:sp>
    <dsp:sp modelId="{1AD3418A-8560-43A0-A5C2-A85C55DDFA7C}">
      <dsp:nvSpPr>
        <dsp:cNvPr id="0" name=""/>
        <dsp:cNvSpPr/>
      </dsp:nvSpPr>
      <dsp:spPr>
        <a:xfrm>
          <a:off x="0" y="735738"/>
          <a:ext cx="10550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A5E6D4-8E95-4D5B-A402-91D93344E308}">
      <dsp:nvSpPr>
        <dsp:cNvPr id="0" name=""/>
        <dsp:cNvSpPr/>
      </dsp:nvSpPr>
      <dsp:spPr>
        <a:xfrm>
          <a:off x="0" y="735738"/>
          <a:ext cx="10550024" cy="735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Sephora</a:t>
          </a:r>
        </a:p>
      </dsp:txBody>
      <dsp:txXfrm>
        <a:off x="0" y="735738"/>
        <a:ext cx="10550024" cy="735290"/>
      </dsp:txXfrm>
    </dsp:sp>
    <dsp:sp modelId="{25437CEF-5734-47DF-B3C8-71047988B08B}">
      <dsp:nvSpPr>
        <dsp:cNvPr id="0" name=""/>
        <dsp:cNvSpPr/>
      </dsp:nvSpPr>
      <dsp:spPr>
        <a:xfrm>
          <a:off x="0" y="1471028"/>
          <a:ext cx="10550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E1C42C-17CA-4CB4-9E31-47EE5E1C9D08}">
      <dsp:nvSpPr>
        <dsp:cNvPr id="0" name=""/>
        <dsp:cNvSpPr/>
      </dsp:nvSpPr>
      <dsp:spPr>
        <a:xfrm>
          <a:off x="0" y="1471028"/>
          <a:ext cx="10550024" cy="735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Clinique</a:t>
          </a:r>
        </a:p>
      </dsp:txBody>
      <dsp:txXfrm>
        <a:off x="0" y="1471028"/>
        <a:ext cx="10550024" cy="735290"/>
      </dsp:txXfrm>
    </dsp:sp>
    <dsp:sp modelId="{95320865-C00B-4886-ADAF-A84D208610A0}">
      <dsp:nvSpPr>
        <dsp:cNvPr id="0" name=""/>
        <dsp:cNvSpPr/>
      </dsp:nvSpPr>
      <dsp:spPr>
        <a:xfrm>
          <a:off x="0" y="2206319"/>
          <a:ext cx="10550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D3C97-0707-4C9C-9B12-B41B431A1D7F}">
      <dsp:nvSpPr>
        <dsp:cNvPr id="0" name=""/>
        <dsp:cNvSpPr/>
      </dsp:nvSpPr>
      <dsp:spPr>
        <a:xfrm>
          <a:off x="0" y="2206319"/>
          <a:ext cx="10550024" cy="735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Charlotte Tilbury</a:t>
          </a:r>
        </a:p>
      </dsp:txBody>
      <dsp:txXfrm>
        <a:off x="0" y="2206319"/>
        <a:ext cx="10550024" cy="735290"/>
      </dsp:txXfrm>
    </dsp:sp>
    <dsp:sp modelId="{153E5006-3A77-4048-BB63-E3751506EBF4}">
      <dsp:nvSpPr>
        <dsp:cNvPr id="0" name=""/>
        <dsp:cNvSpPr/>
      </dsp:nvSpPr>
      <dsp:spPr>
        <a:xfrm>
          <a:off x="0" y="2941609"/>
          <a:ext cx="10550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984C2-460D-47C3-AB16-F06AC3EA86B1}">
      <dsp:nvSpPr>
        <dsp:cNvPr id="0" name=""/>
        <dsp:cNvSpPr/>
      </dsp:nvSpPr>
      <dsp:spPr>
        <a:xfrm>
          <a:off x="0" y="2941609"/>
          <a:ext cx="10550024" cy="735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It Cosmetics</a:t>
          </a:r>
        </a:p>
      </dsp:txBody>
      <dsp:txXfrm>
        <a:off x="0" y="2941609"/>
        <a:ext cx="10550024" cy="73529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B791BA-ABE1-7B59-B2F6-1641A28024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1B4937-A5DB-317A-0859-696F21DA35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F2F80F-3264-43B9-8CC8-1A99F8A3BB19}" type="datetimeFigureOut">
              <a:rPr lang="en-US" smtClean="0"/>
              <a:t>12/11/2022</a:t>
            </a:fld>
            <a:endParaRPr lang="en-US"/>
          </a:p>
        </p:txBody>
      </p:sp>
      <p:sp>
        <p:nvSpPr>
          <p:cNvPr id="4" name="Footer Placeholder 3">
            <a:extLst>
              <a:ext uri="{FF2B5EF4-FFF2-40B4-BE49-F238E27FC236}">
                <a16:creationId xmlns:a16="http://schemas.microsoft.com/office/drawing/2014/main" id="{63D4BBC2-966A-D9BE-6F05-CDEA083075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0C6452-49B3-C7EB-5B9E-4981657F4B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679A8C-D364-43AD-BA3E-79D5514C11EC}" type="slidenum">
              <a:rPr lang="en-US" smtClean="0"/>
              <a:t>‹#›</a:t>
            </a:fld>
            <a:endParaRPr lang="en-US"/>
          </a:p>
        </p:txBody>
      </p:sp>
    </p:spTree>
    <p:extLst>
      <p:ext uri="{BB962C8B-B14F-4D97-AF65-F5344CB8AC3E}">
        <p14:creationId xmlns:p14="http://schemas.microsoft.com/office/powerpoint/2010/main" val="40393797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3D4DA-CAD0-824F-96F5-BF6C150C6154}" type="datetimeFigureOut">
              <a:rPr lang="en-US" smtClean="0"/>
              <a:t>12/11/2022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A0475-DE38-C140-AA8F-12263A91D619}" type="slidenum">
              <a:rPr lang="en-US" smtClean="0"/>
              <a:t>‹#›</a:t>
            </a:fld>
            <a:endParaRPr lang="en-US"/>
          </a:p>
        </p:txBody>
      </p:sp>
    </p:spTree>
    <p:extLst>
      <p:ext uri="{BB962C8B-B14F-4D97-AF65-F5344CB8AC3E}">
        <p14:creationId xmlns:p14="http://schemas.microsoft.com/office/powerpoint/2010/main" val="3022348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8</a:t>
            </a:fld>
            <a:endParaRPr lang="en-US"/>
          </a:p>
        </p:txBody>
      </p:sp>
    </p:spTree>
    <p:extLst>
      <p:ext uri="{BB962C8B-B14F-4D97-AF65-F5344CB8AC3E}">
        <p14:creationId xmlns:p14="http://schemas.microsoft.com/office/powerpoint/2010/main" val="1191943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Our interview conclusion allowed us to get feedback and any additional thoughts the interviewee may have. Also give them a chance to think on it, we let them know they can always reach out if they have any questions, comments, or concerns later</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20</a:t>
            </a:fld>
            <a:endParaRPr lang="en-US"/>
          </a:p>
        </p:txBody>
      </p:sp>
    </p:spTree>
    <p:extLst>
      <p:ext uri="{BB962C8B-B14F-4D97-AF65-F5344CB8AC3E}">
        <p14:creationId xmlns:p14="http://schemas.microsoft.com/office/powerpoint/2010/main" val="1668163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Who are the participants you ask?</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21</a:t>
            </a:fld>
            <a:endParaRPr lang="en-US"/>
          </a:p>
        </p:txBody>
      </p:sp>
    </p:spTree>
    <p:extLst>
      <p:ext uri="{BB962C8B-B14F-4D97-AF65-F5344CB8AC3E}">
        <p14:creationId xmlns:p14="http://schemas.microsoft.com/office/powerpoint/2010/main" val="348892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We have a 25-year-old female who is a Social Service Aid</a:t>
            </a:r>
            <a:r>
              <a:rPr lang="en-US">
                <a:effectLst/>
              </a:rPr>
              <a:t> </a:t>
            </a:r>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22</a:t>
            </a:fld>
            <a:endParaRPr lang="en-US"/>
          </a:p>
        </p:txBody>
      </p:sp>
    </p:spTree>
    <p:extLst>
      <p:ext uri="{BB962C8B-B14F-4D97-AF65-F5344CB8AC3E}">
        <p14:creationId xmlns:p14="http://schemas.microsoft.com/office/powerpoint/2010/main" val="92395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Next, we have a 21-year-old female beauty influencer and might I add a college student as well</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23</a:t>
            </a:fld>
            <a:endParaRPr lang="en-US"/>
          </a:p>
        </p:txBody>
      </p:sp>
    </p:spTree>
    <p:extLst>
      <p:ext uri="{BB962C8B-B14F-4D97-AF65-F5344CB8AC3E}">
        <p14:creationId xmlns:p14="http://schemas.microsoft.com/office/powerpoint/2010/main" val="3981036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Followed by a 23-year-old female college student</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24</a:t>
            </a:fld>
            <a:endParaRPr lang="en-US"/>
          </a:p>
        </p:txBody>
      </p:sp>
    </p:spTree>
    <p:extLst>
      <p:ext uri="{BB962C8B-B14F-4D97-AF65-F5344CB8AC3E}">
        <p14:creationId xmlns:p14="http://schemas.microsoft.com/office/powerpoint/2010/main" val="1485219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We threw a male in the mix he is a 29-year-old medial student </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25</a:t>
            </a:fld>
            <a:endParaRPr lang="en-US"/>
          </a:p>
        </p:txBody>
      </p:sp>
    </p:spTree>
    <p:extLst>
      <p:ext uri="{BB962C8B-B14F-4D97-AF65-F5344CB8AC3E}">
        <p14:creationId xmlns:p14="http://schemas.microsoft.com/office/powerpoint/2010/main" val="3141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And to get out of the 20s our last interviewee is a 34-year-old female stay at home momma </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26</a:t>
            </a:fld>
            <a:endParaRPr lang="en-US"/>
          </a:p>
        </p:txBody>
      </p:sp>
    </p:spTree>
    <p:extLst>
      <p:ext uri="{BB962C8B-B14F-4D97-AF65-F5344CB8AC3E}">
        <p14:creationId xmlns:p14="http://schemas.microsoft.com/office/powerpoint/2010/main" val="1444708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next slides will discuss the insight we gained from our qualitative research.</a:t>
            </a:r>
          </a:p>
        </p:txBody>
      </p:sp>
      <p:sp>
        <p:nvSpPr>
          <p:cNvPr id="4" name="Slide Number Placeholder 3"/>
          <p:cNvSpPr>
            <a:spLocks noGrp="1"/>
          </p:cNvSpPr>
          <p:nvPr>
            <p:ph type="sldNum" sz="quarter" idx="5"/>
          </p:nvPr>
        </p:nvSpPr>
        <p:spPr/>
        <p:txBody>
          <a:bodyPr/>
          <a:lstStyle/>
          <a:p>
            <a:fld id="{D0FA0475-DE38-C140-AA8F-12263A91D619}" type="slidenum">
              <a:rPr lang="en-US" smtClean="0"/>
              <a:t>27</a:t>
            </a:fld>
            <a:endParaRPr lang="en-US"/>
          </a:p>
        </p:txBody>
      </p:sp>
    </p:spTree>
    <p:extLst>
      <p:ext uri="{BB962C8B-B14F-4D97-AF65-F5344CB8AC3E}">
        <p14:creationId xmlns:p14="http://schemas.microsoft.com/office/powerpoint/2010/main" val="221389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We found out that 40% of participants believed that an Augmented Reality feature, that provides beauty product recommendations,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would be beneficial for people who are just starting their skincare and beauty journey.​</a:t>
            </a:r>
          </a:p>
          <a:p>
            <a:endParaRPr lang="en-US" sz="1200">
              <a:solidFill>
                <a:schemeClr val="tx1">
                  <a:alpha val="80000"/>
                </a:schemeClr>
              </a:solidFill>
            </a:endParaRPr>
          </a:p>
          <a:p>
            <a:r>
              <a:rPr lang="en-US" sz="1200">
                <a:solidFill>
                  <a:schemeClr val="tx1">
                    <a:alpha val="80000"/>
                  </a:schemeClr>
                </a:solidFill>
              </a:rPr>
              <a:t>Participants stated that this Augmented Reality feature could potentially:</a:t>
            </a:r>
          </a:p>
          <a:p>
            <a:endParaRPr lang="en-US" sz="1200">
              <a:solidFill>
                <a:schemeClr val="tx1">
                  <a:alpha val="80000"/>
                </a:schemeClr>
              </a:solidFill>
            </a:endParaRPr>
          </a:p>
          <a:p>
            <a:r>
              <a:rPr lang="en-US" sz="1200">
                <a:solidFill>
                  <a:schemeClr val="tx1">
                    <a:alpha val="80000"/>
                  </a:schemeClr>
                </a:solidFill>
              </a:rPr>
              <a:t> Reduces choice paralysis ​</a:t>
            </a:r>
          </a:p>
          <a:p>
            <a:r>
              <a:rPr lang="en-US" sz="1200">
                <a:solidFill>
                  <a:schemeClr val="tx1">
                    <a:alpha val="80000"/>
                  </a:schemeClr>
                </a:solidFill>
              </a:rPr>
              <a:t>Provide an affordable starting point​ when looking for skincare and beauty products</a:t>
            </a:r>
          </a:p>
        </p:txBody>
      </p:sp>
      <p:sp>
        <p:nvSpPr>
          <p:cNvPr id="4" name="Slide Number Placeholder 3"/>
          <p:cNvSpPr>
            <a:spLocks noGrp="1"/>
          </p:cNvSpPr>
          <p:nvPr>
            <p:ph type="sldNum" sz="quarter" idx="5"/>
          </p:nvPr>
        </p:nvSpPr>
        <p:spPr/>
        <p:txBody>
          <a:bodyPr/>
          <a:lstStyle/>
          <a:p>
            <a:fld id="{D0FA0475-DE38-C140-AA8F-12263A91D619}" type="slidenum">
              <a:rPr lang="en-US" smtClean="0"/>
              <a:t>28</a:t>
            </a:fld>
            <a:endParaRPr lang="en-US"/>
          </a:p>
        </p:txBody>
      </p:sp>
    </p:spTree>
    <p:extLst>
      <p:ext uri="{BB962C8B-B14F-4D97-AF65-F5344CB8AC3E}">
        <p14:creationId xmlns:p14="http://schemas.microsoft.com/office/powerpoint/2010/main" val="2970100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quote from one of our participants. When answering the previous question, the participant stated “ I think it is a good idea. Technology is a part of our lives.”</a:t>
            </a:r>
          </a:p>
        </p:txBody>
      </p:sp>
      <p:sp>
        <p:nvSpPr>
          <p:cNvPr id="4" name="Slide Number Placeholder 3"/>
          <p:cNvSpPr>
            <a:spLocks noGrp="1"/>
          </p:cNvSpPr>
          <p:nvPr>
            <p:ph type="sldNum" sz="quarter" idx="5"/>
          </p:nvPr>
        </p:nvSpPr>
        <p:spPr/>
        <p:txBody>
          <a:bodyPr/>
          <a:lstStyle/>
          <a:p>
            <a:fld id="{D0FA0475-DE38-C140-AA8F-12263A91D619}" type="slidenum">
              <a:rPr lang="en-US" smtClean="0"/>
              <a:t>29</a:t>
            </a:fld>
            <a:endParaRPr lang="en-US"/>
          </a:p>
        </p:txBody>
      </p:sp>
    </p:spTree>
    <p:extLst>
      <p:ext uri="{BB962C8B-B14F-4D97-AF65-F5344CB8AC3E}">
        <p14:creationId xmlns:p14="http://schemas.microsoft.com/office/powerpoint/2010/main" val="282239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9</a:t>
            </a:fld>
            <a:endParaRPr lang="en-US"/>
          </a:p>
        </p:txBody>
      </p:sp>
    </p:spTree>
    <p:extLst>
      <p:ext uri="{BB962C8B-B14F-4D97-AF65-F5344CB8AC3E}">
        <p14:creationId xmlns:p14="http://schemas.microsoft.com/office/powerpoint/2010/main" val="1991102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alpha val="80000"/>
                  </a:schemeClr>
                </a:solidFill>
              </a:rPr>
              <a:t>60% of participants considered their sensitive skin when ordering beauty products online.</a:t>
            </a:r>
          </a:p>
          <a:p>
            <a:pPr marL="0" indent="0">
              <a:buNone/>
            </a:pPr>
            <a:endParaRPr lang="en-US" sz="1200">
              <a:solidFill>
                <a:schemeClr val="tx1">
                  <a:alpha val="80000"/>
                </a:schemeClr>
              </a:solidFill>
            </a:endParaRPr>
          </a:p>
          <a:p>
            <a:pPr marL="0" indent="0">
              <a:buNone/>
            </a:pPr>
            <a:r>
              <a:rPr lang="en-US" sz="1200">
                <a:solidFill>
                  <a:schemeClr val="tx1">
                    <a:alpha val="80000"/>
                  </a:schemeClr>
                </a:solidFill>
              </a:rPr>
              <a:t>Learning that 60% of our interviewees had sensitive skin began to spark ideas regarding how we could </a:t>
            </a:r>
          </a:p>
          <a:p>
            <a:pPr marL="0" indent="0">
              <a:buNone/>
            </a:pPr>
            <a:r>
              <a:rPr lang="en-US" sz="1200">
                <a:solidFill>
                  <a:schemeClr val="tx1">
                    <a:alpha val="80000"/>
                  </a:schemeClr>
                </a:solidFill>
              </a:rPr>
              <a:t>Possibly help them find the best products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alpha val="80000"/>
                </a:schemeClr>
              </a:solidFill>
            </a:endParaRPr>
          </a:p>
        </p:txBody>
      </p:sp>
      <p:sp>
        <p:nvSpPr>
          <p:cNvPr id="4" name="Slide Number Placeholder 3"/>
          <p:cNvSpPr>
            <a:spLocks noGrp="1"/>
          </p:cNvSpPr>
          <p:nvPr>
            <p:ph type="sldNum" sz="quarter" idx="5"/>
          </p:nvPr>
        </p:nvSpPr>
        <p:spPr/>
        <p:txBody>
          <a:bodyPr/>
          <a:lstStyle/>
          <a:p>
            <a:fld id="{D0FA0475-DE38-C140-AA8F-12263A91D619}" type="slidenum">
              <a:rPr lang="en-US" smtClean="0"/>
              <a:t>30</a:t>
            </a:fld>
            <a:endParaRPr lang="en-US"/>
          </a:p>
        </p:txBody>
      </p:sp>
    </p:spTree>
    <p:extLst>
      <p:ext uri="{BB962C8B-B14F-4D97-AF65-F5344CB8AC3E}">
        <p14:creationId xmlns:p14="http://schemas.microsoft.com/office/powerpoint/2010/main" val="2618900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answering the previous question, one of our participants stated “ I have sensitive skin, so I have to consider if the product will break me out”</a:t>
            </a:r>
          </a:p>
        </p:txBody>
      </p:sp>
      <p:sp>
        <p:nvSpPr>
          <p:cNvPr id="4" name="Slide Number Placeholder 3"/>
          <p:cNvSpPr>
            <a:spLocks noGrp="1"/>
          </p:cNvSpPr>
          <p:nvPr>
            <p:ph type="sldNum" sz="quarter" idx="5"/>
          </p:nvPr>
        </p:nvSpPr>
        <p:spPr/>
        <p:txBody>
          <a:bodyPr/>
          <a:lstStyle/>
          <a:p>
            <a:fld id="{D0FA0475-DE38-C140-AA8F-12263A91D619}" type="slidenum">
              <a:rPr lang="en-US" smtClean="0"/>
              <a:t>31</a:t>
            </a:fld>
            <a:endParaRPr lang="en-US"/>
          </a:p>
        </p:txBody>
      </p:sp>
    </p:spTree>
    <p:extLst>
      <p:ext uri="{BB962C8B-B14F-4D97-AF65-F5344CB8AC3E}">
        <p14:creationId xmlns:p14="http://schemas.microsoft.com/office/powerpoint/2010/main" val="3305605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alpha val="8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40% of participants reported having eczema.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alpha val="8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This was important insight because we started to understand that a good amount of our participants had skin issues that they needed to keep in mind while shopping for beauty products</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32</a:t>
            </a:fld>
            <a:endParaRPr lang="en-US"/>
          </a:p>
        </p:txBody>
      </p:sp>
    </p:spTree>
    <p:extLst>
      <p:ext uri="{BB962C8B-B14F-4D97-AF65-F5344CB8AC3E}">
        <p14:creationId xmlns:p14="http://schemas.microsoft.com/office/powerpoint/2010/main" val="2640347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have dry skin, so I have to find products that help with that and eczema.</a:t>
            </a:r>
          </a:p>
        </p:txBody>
      </p:sp>
      <p:sp>
        <p:nvSpPr>
          <p:cNvPr id="4" name="Slide Number Placeholder 3"/>
          <p:cNvSpPr>
            <a:spLocks noGrp="1"/>
          </p:cNvSpPr>
          <p:nvPr>
            <p:ph type="sldNum" sz="quarter" idx="5"/>
          </p:nvPr>
        </p:nvSpPr>
        <p:spPr/>
        <p:txBody>
          <a:bodyPr/>
          <a:lstStyle/>
          <a:p>
            <a:fld id="{D0FA0475-DE38-C140-AA8F-12263A91D619}" type="slidenum">
              <a:rPr lang="en-US" smtClean="0"/>
              <a:t>33</a:t>
            </a:fld>
            <a:endParaRPr lang="en-US"/>
          </a:p>
        </p:txBody>
      </p:sp>
    </p:spTree>
    <p:extLst>
      <p:ext uri="{BB962C8B-B14F-4D97-AF65-F5344CB8AC3E}">
        <p14:creationId xmlns:p14="http://schemas.microsoft.com/office/powerpoint/2010/main" val="1359314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60% of participants believed that a Virtual Reality shopping experience will make purchasing beauty products more accessible.</a:t>
            </a:r>
          </a:p>
          <a:p>
            <a:endParaRPr lang="en-US" sz="1200">
              <a:solidFill>
                <a:schemeClr val="tx1">
                  <a:alpha val="80000"/>
                </a:schemeClr>
              </a:solidFill>
            </a:endParaRPr>
          </a:p>
          <a:p>
            <a:r>
              <a:rPr lang="en-US" sz="1200">
                <a:solidFill>
                  <a:schemeClr val="tx1">
                    <a:alpha val="80000"/>
                  </a:schemeClr>
                </a:solidFill>
              </a:rPr>
              <a:t>The reasoning for this was that:</a:t>
            </a:r>
          </a:p>
          <a:p>
            <a:endParaRPr lang="en-US" sz="1200">
              <a:solidFill>
                <a:schemeClr val="tx1">
                  <a:alpha val="80000"/>
                </a:schemeClr>
              </a:solidFill>
            </a:endParaRPr>
          </a:p>
          <a:p>
            <a:r>
              <a:rPr lang="en-US" sz="1200">
                <a:solidFill>
                  <a:schemeClr val="tx1">
                    <a:alpha val="80000"/>
                  </a:schemeClr>
                </a:solidFill>
              </a:rPr>
              <a:t>- A person might not be close to any stores that sell the beauty products they need.</a:t>
            </a:r>
          </a:p>
          <a:p>
            <a:r>
              <a:rPr lang="en-US" sz="1200">
                <a:solidFill>
                  <a:schemeClr val="tx1">
                    <a:alpha val="80000"/>
                  </a:schemeClr>
                </a:solidFill>
              </a:rPr>
              <a:t>- Social distancing</a:t>
            </a:r>
          </a:p>
          <a:p>
            <a:r>
              <a:rPr lang="en-US" sz="1200">
                <a:solidFill>
                  <a:schemeClr val="tx1">
                    <a:alpha val="80000"/>
                  </a:schemeClr>
                </a:solidFill>
              </a:rPr>
              <a:t>- Physically unable to go to stores</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34</a:t>
            </a:fld>
            <a:endParaRPr lang="en-US"/>
          </a:p>
        </p:txBody>
      </p:sp>
    </p:spTree>
    <p:extLst>
      <p:ext uri="{BB962C8B-B14F-4D97-AF65-F5344CB8AC3E}">
        <p14:creationId xmlns:p14="http://schemas.microsoft.com/office/powerpoint/2010/main" val="1938839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FFFFFF"/>
                </a:solidFill>
              </a:rPr>
              <a:t>This could make shopping accessible to people that might be physically unable to go to stores.</a:t>
            </a:r>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35</a:t>
            </a:fld>
            <a:endParaRPr lang="en-US"/>
          </a:p>
        </p:txBody>
      </p:sp>
    </p:spTree>
    <p:extLst>
      <p:ext uri="{BB962C8B-B14F-4D97-AF65-F5344CB8AC3E}">
        <p14:creationId xmlns:p14="http://schemas.microsoft.com/office/powerpoint/2010/main" val="1992257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100% of participants were interested in trying a Virtual Reality beauty shopping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alpha val="8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This information proves that  people want to try one of our key services…The Virtual Reality beauty store</a:t>
            </a:r>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36</a:t>
            </a:fld>
            <a:endParaRPr lang="en-US"/>
          </a:p>
        </p:txBody>
      </p:sp>
    </p:spTree>
    <p:extLst>
      <p:ext uri="{BB962C8B-B14F-4D97-AF65-F5344CB8AC3E}">
        <p14:creationId xmlns:p14="http://schemas.microsoft.com/office/powerpoint/2010/main" val="961929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lumMod val="20000"/>
                    <a:lumOff val="80000"/>
                  </a:schemeClr>
                </a:solidFill>
              </a:rPr>
              <a:t>“I would like to try it. When I think about the idea, I think about avatars a VR world.”</a:t>
            </a:r>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37</a:t>
            </a:fld>
            <a:endParaRPr lang="en-US"/>
          </a:p>
        </p:txBody>
      </p:sp>
    </p:spTree>
    <p:extLst>
      <p:ext uri="{BB962C8B-B14F-4D97-AF65-F5344CB8AC3E}">
        <p14:creationId xmlns:p14="http://schemas.microsoft.com/office/powerpoint/2010/main" val="2336899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first key takeaway from our interviews was that all participants were interested in trying a Virtual reality beauty shopping experience. </a:t>
            </a:r>
          </a:p>
          <a:p>
            <a:endParaRPr lang="en-US"/>
          </a:p>
          <a:p>
            <a:r>
              <a:rPr lang="en-US"/>
              <a:t>- The second takeaway gave us another way to possibly implement augmented reality. </a:t>
            </a:r>
          </a:p>
          <a:p>
            <a:r>
              <a:rPr lang="en-US"/>
              <a:t>Prior to these interviews we only thought about utilizing Augmented Reality for makeup selection.</a:t>
            </a:r>
          </a:p>
          <a:p>
            <a:r>
              <a:rPr lang="en-US"/>
              <a:t>However, after gaining insight on our target user’s and learning about some of their skin issues such as eczema</a:t>
            </a:r>
          </a:p>
          <a:p>
            <a:r>
              <a:rPr lang="en-US"/>
              <a:t>And dry skin we realize that there might be a need for an AR feature that analyzes our user's skin.</a:t>
            </a:r>
          </a:p>
        </p:txBody>
      </p:sp>
      <p:sp>
        <p:nvSpPr>
          <p:cNvPr id="4" name="Slide Number Placeholder 3"/>
          <p:cNvSpPr>
            <a:spLocks noGrp="1"/>
          </p:cNvSpPr>
          <p:nvPr>
            <p:ph type="sldNum" sz="quarter" idx="5"/>
          </p:nvPr>
        </p:nvSpPr>
        <p:spPr/>
        <p:txBody>
          <a:bodyPr/>
          <a:lstStyle/>
          <a:p>
            <a:fld id="{D0FA0475-DE38-C140-AA8F-12263A91D619}" type="slidenum">
              <a:rPr lang="en-US" smtClean="0"/>
              <a:t>38</a:t>
            </a:fld>
            <a:endParaRPr lang="en-US"/>
          </a:p>
        </p:txBody>
      </p:sp>
    </p:spTree>
    <p:extLst>
      <p:ext uri="{BB962C8B-B14F-4D97-AF65-F5344CB8AC3E}">
        <p14:creationId xmlns:p14="http://schemas.microsoft.com/office/powerpoint/2010/main" val="1223339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detail our quantitative research results </a:t>
            </a:r>
          </a:p>
        </p:txBody>
      </p:sp>
      <p:sp>
        <p:nvSpPr>
          <p:cNvPr id="4" name="Slide Number Placeholder 3"/>
          <p:cNvSpPr>
            <a:spLocks noGrp="1"/>
          </p:cNvSpPr>
          <p:nvPr>
            <p:ph type="sldNum" sz="quarter" idx="5"/>
          </p:nvPr>
        </p:nvSpPr>
        <p:spPr/>
        <p:txBody>
          <a:bodyPr/>
          <a:lstStyle/>
          <a:p>
            <a:fld id="{D0FA0475-DE38-C140-AA8F-12263A91D619}" type="slidenum">
              <a:rPr lang="en-US" smtClean="0"/>
              <a:t>49</a:t>
            </a:fld>
            <a:endParaRPr lang="en-US"/>
          </a:p>
        </p:txBody>
      </p:sp>
    </p:spTree>
    <p:extLst>
      <p:ext uri="{BB962C8B-B14F-4D97-AF65-F5344CB8AC3E}">
        <p14:creationId xmlns:p14="http://schemas.microsoft.com/office/powerpoint/2010/main" val="426119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12</a:t>
            </a:fld>
            <a:endParaRPr lang="en-US"/>
          </a:p>
        </p:txBody>
      </p:sp>
    </p:spTree>
    <p:extLst>
      <p:ext uri="{BB962C8B-B14F-4D97-AF65-F5344CB8AC3E}">
        <p14:creationId xmlns:p14="http://schemas.microsoft.com/office/powerpoint/2010/main" val="1116099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alpha val="80000"/>
                  </a:schemeClr>
                </a:solidFill>
              </a:rPr>
              <a:t>- There were a total of 69 survey responses.​</a:t>
            </a:r>
          </a:p>
          <a:p>
            <a:endParaRPr lang="en-US" sz="1200">
              <a:solidFill>
                <a:schemeClr val="tx1">
                  <a:alpha val="80000"/>
                </a:schemeClr>
              </a:solidFill>
            </a:endParaRPr>
          </a:p>
          <a:p>
            <a:r>
              <a:rPr lang="en-US" sz="1200">
                <a:solidFill>
                  <a:schemeClr val="tx1">
                    <a:alpha val="80000"/>
                  </a:schemeClr>
                </a:solidFill>
              </a:rPr>
              <a:t>- 25 participants passed the screener. The following results reflect their responses.</a:t>
            </a:r>
          </a:p>
          <a:p>
            <a:pPr marL="0" indent="0">
              <a:buFontTx/>
              <a:buNone/>
            </a:pPr>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50</a:t>
            </a:fld>
            <a:endParaRPr lang="en-US"/>
          </a:p>
        </p:txBody>
      </p:sp>
    </p:spTree>
    <p:extLst>
      <p:ext uri="{BB962C8B-B14F-4D97-AF65-F5344CB8AC3E}">
        <p14:creationId xmlns:p14="http://schemas.microsoft.com/office/powerpoint/2010/main" val="519673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the first question we found out that </a:t>
            </a:r>
            <a:r>
              <a:rPr lang="en-US" sz="1200">
                <a:solidFill>
                  <a:schemeClr val="tx1">
                    <a:alpha val="80000"/>
                  </a:schemeClr>
                </a:solidFill>
              </a:rPr>
              <a:t>88% of participants were interested in Virtual Reality.​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alpha val="8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This showed  that there is an interest in Virtual Reality.</a:t>
            </a:r>
          </a:p>
          <a:p>
            <a:pPr marL="0" indent="0">
              <a:buFontTx/>
              <a:buNone/>
            </a:pPr>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51</a:t>
            </a:fld>
            <a:endParaRPr lang="en-US"/>
          </a:p>
        </p:txBody>
      </p:sp>
    </p:spTree>
    <p:extLst>
      <p:ext uri="{BB962C8B-B14F-4D97-AF65-F5344CB8AC3E}">
        <p14:creationId xmlns:p14="http://schemas.microsoft.com/office/powerpoint/2010/main" val="3199952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a:solidFill>
                  <a:schemeClr val="tx1">
                    <a:alpha val="80000"/>
                  </a:schemeClr>
                </a:solidFill>
              </a:rPr>
              <a:t>76% of participants were interested in Augmented Reality. </a:t>
            </a:r>
          </a:p>
          <a:p>
            <a:pPr marL="171450" indent="-171450">
              <a:buFontTx/>
              <a:buChar char="-"/>
            </a:pPr>
            <a:endParaRPr lang="en-US" sz="1200">
              <a:solidFill>
                <a:schemeClr val="tx1">
                  <a:alpha val="80000"/>
                </a:schemeClr>
              </a:solidFill>
            </a:endParaRPr>
          </a:p>
          <a:p>
            <a:pPr marL="171450" indent="-171450">
              <a:buFontTx/>
              <a:buChar char="-"/>
            </a:pPr>
            <a:r>
              <a:rPr lang="en-US" sz="1200">
                <a:solidFill>
                  <a:schemeClr val="tx1">
                    <a:alpha val="80000"/>
                  </a:schemeClr>
                </a:solidFill>
              </a:rPr>
              <a:t>This proved That there is a large amount of interest in Augmented Reality. </a:t>
            </a:r>
          </a:p>
        </p:txBody>
      </p:sp>
      <p:sp>
        <p:nvSpPr>
          <p:cNvPr id="4" name="Slide Number Placeholder 3"/>
          <p:cNvSpPr>
            <a:spLocks noGrp="1"/>
          </p:cNvSpPr>
          <p:nvPr>
            <p:ph type="sldNum" sz="quarter" idx="5"/>
          </p:nvPr>
        </p:nvSpPr>
        <p:spPr/>
        <p:txBody>
          <a:bodyPr/>
          <a:lstStyle/>
          <a:p>
            <a:fld id="{D0FA0475-DE38-C140-AA8F-12263A91D619}" type="slidenum">
              <a:rPr lang="en-US" smtClean="0"/>
              <a:t>52</a:t>
            </a:fld>
            <a:endParaRPr lang="en-US"/>
          </a:p>
        </p:txBody>
      </p:sp>
    </p:spTree>
    <p:extLst>
      <p:ext uri="{BB962C8B-B14F-4D97-AF65-F5344CB8AC3E}">
        <p14:creationId xmlns:p14="http://schemas.microsoft.com/office/powerpoint/2010/main" val="2920110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alpha val="80000"/>
                  </a:schemeClr>
                </a:solidFill>
                <a:latin typeface="+mn-lt"/>
                <a:ea typeface="+mn-ea"/>
                <a:cs typeface="+mn-cs"/>
              </a:rPr>
              <a:t>72% of participants were interested in trying a Virtual Reality beauty store shopping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alpha val="80000"/>
                </a:schemeClr>
              </a:solidFill>
              <a:latin typeface="+mn-lt"/>
              <a:ea typeface="+mn-ea"/>
              <a:cs typeface="+mn-cs"/>
            </a:endParaRPr>
          </a:p>
          <a:p>
            <a:r>
              <a:rPr lang="en-US"/>
              <a:t>This proved that most of our participants would want to try a Virtual Reality beauty store shopping </a:t>
            </a:r>
          </a:p>
          <a:p>
            <a:r>
              <a:rPr lang="en-US"/>
              <a:t>Experience.</a:t>
            </a:r>
          </a:p>
        </p:txBody>
      </p:sp>
      <p:sp>
        <p:nvSpPr>
          <p:cNvPr id="4" name="Slide Number Placeholder 3"/>
          <p:cNvSpPr>
            <a:spLocks noGrp="1"/>
          </p:cNvSpPr>
          <p:nvPr>
            <p:ph type="sldNum" sz="quarter" idx="5"/>
          </p:nvPr>
        </p:nvSpPr>
        <p:spPr/>
        <p:txBody>
          <a:bodyPr/>
          <a:lstStyle/>
          <a:p>
            <a:fld id="{D0FA0475-DE38-C140-AA8F-12263A91D619}" type="slidenum">
              <a:rPr lang="en-US" smtClean="0"/>
              <a:t>53</a:t>
            </a:fld>
            <a:endParaRPr lang="en-US"/>
          </a:p>
        </p:txBody>
      </p:sp>
    </p:spTree>
    <p:extLst>
      <p:ext uri="{BB962C8B-B14F-4D97-AF65-F5344CB8AC3E}">
        <p14:creationId xmlns:p14="http://schemas.microsoft.com/office/powerpoint/2010/main" val="3863493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80% of participants were interested in trying an Augmented Reality feature that provides skincare product recommendations.​</a:t>
            </a:r>
          </a:p>
          <a:p>
            <a:endParaRPr lang="en-US"/>
          </a:p>
          <a:p>
            <a:r>
              <a:rPr lang="en-US"/>
              <a:t>This showed us that there is a substantial desire for this Augmented Reality feature.</a:t>
            </a:r>
          </a:p>
        </p:txBody>
      </p:sp>
      <p:sp>
        <p:nvSpPr>
          <p:cNvPr id="4" name="Slide Number Placeholder 3"/>
          <p:cNvSpPr>
            <a:spLocks noGrp="1"/>
          </p:cNvSpPr>
          <p:nvPr>
            <p:ph type="sldNum" sz="quarter" idx="5"/>
          </p:nvPr>
        </p:nvSpPr>
        <p:spPr/>
        <p:txBody>
          <a:bodyPr/>
          <a:lstStyle/>
          <a:p>
            <a:fld id="{D0FA0475-DE38-C140-AA8F-12263A91D619}" type="slidenum">
              <a:rPr lang="en-US" smtClean="0"/>
              <a:t>54</a:t>
            </a:fld>
            <a:endParaRPr lang="en-US"/>
          </a:p>
        </p:txBody>
      </p:sp>
    </p:spTree>
    <p:extLst>
      <p:ext uri="{BB962C8B-B14F-4D97-AF65-F5344CB8AC3E}">
        <p14:creationId xmlns:p14="http://schemas.microsoft.com/office/powerpoint/2010/main" val="2716786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alpha val="80000"/>
                  </a:schemeClr>
                </a:solidFill>
                <a:latin typeface="+mn-lt"/>
                <a:ea typeface="+mn-ea"/>
                <a:cs typeface="+mn-cs"/>
              </a:rPr>
              <a:t>68% of participants had experienced Virtual Reality before.​</a:t>
            </a:r>
          </a:p>
          <a:p>
            <a:endParaRPr lang="en-US"/>
          </a:p>
          <a:p>
            <a:r>
              <a:rPr lang="en-US"/>
              <a:t>So, the  majority of the  participants had experienced Virtual Reality.</a:t>
            </a:r>
          </a:p>
        </p:txBody>
      </p:sp>
      <p:sp>
        <p:nvSpPr>
          <p:cNvPr id="4" name="Slide Number Placeholder 3"/>
          <p:cNvSpPr>
            <a:spLocks noGrp="1"/>
          </p:cNvSpPr>
          <p:nvPr>
            <p:ph type="sldNum" sz="quarter" idx="5"/>
          </p:nvPr>
        </p:nvSpPr>
        <p:spPr/>
        <p:txBody>
          <a:bodyPr/>
          <a:lstStyle/>
          <a:p>
            <a:fld id="{D0FA0475-DE38-C140-AA8F-12263A91D619}" type="slidenum">
              <a:rPr lang="en-US" smtClean="0"/>
              <a:t>55</a:t>
            </a:fld>
            <a:endParaRPr lang="en-US"/>
          </a:p>
        </p:txBody>
      </p:sp>
    </p:spTree>
    <p:extLst>
      <p:ext uri="{BB962C8B-B14F-4D97-AF65-F5344CB8AC3E}">
        <p14:creationId xmlns:p14="http://schemas.microsoft.com/office/powerpoint/2010/main" val="151103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alpha val="80000"/>
                  </a:schemeClr>
                </a:solidFill>
                <a:latin typeface="+mn-lt"/>
                <a:ea typeface="+mn-ea"/>
                <a:cs typeface="+mn-cs"/>
              </a:rPr>
              <a:t>40% of participants had experienced Augmented Reality before.​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alpha val="80000"/>
                </a:schemeClr>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alpha val="80000"/>
                  </a:schemeClr>
                </a:solidFill>
                <a:latin typeface="+mn-lt"/>
                <a:ea typeface="+mn-ea"/>
                <a:cs typeface="+mn-cs"/>
              </a:rPr>
              <a:t>This was beneficial to know. Since most of our participants have not experienced Augmented Reality 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alpha val="80000"/>
                  </a:schemeClr>
                </a:solidFill>
                <a:latin typeface="+mn-lt"/>
                <a:ea typeface="+mn-ea"/>
                <a:cs typeface="+mn-cs"/>
              </a:rPr>
              <a:t>We want make sure that their first experience is pleasant, and we want to make sure that our Augmented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alpha val="80000"/>
                  </a:schemeClr>
                </a:solidFill>
                <a:latin typeface="+mn-lt"/>
                <a:ea typeface="+mn-ea"/>
                <a:cs typeface="+mn-cs"/>
              </a:rPr>
              <a:t>Reality features are easy to understand and easy to use.</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56</a:t>
            </a:fld>
            <a:endParaRPr lang="en-US"/>
          </a:p>
        </p:txBody>
      </p:sp>
    </p:spTree>
    <p:extLst>
      <p:ext uri="{BB962C8B-B14F-4D97-AF65-F5344CB8AC3E}">
        <p14:creationId xmlns:p14="http://schemas.microsoft.com/office/powerpoint/2010/main" val="3161392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alpha val="80000"/>
                  </a:schemeClr>
                </a:solidFill>
                <a:latin typeface="+mn-lt"/>
                <a:ea typeface="+mn-ea"/>
                <a:cs typeface="+mn-cs"/>
              </a:rPr>
              <a:t>68% of participants stated that they shop for beauty products 1-2 times a month online.​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alpha val="80000"/>
                </a:schemeClr>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alpha val="80000"/>
                  </a:schemeClr>
                </a:solidFill>
                <a:latin typeface="+mn-lt"/>
                <a:ea typeface="+mn-ea"/>
                <a:cs typeface="+mn-cs"/>
              </a:rPr>
              <a:t>Since we are an online beauty store, we want to make sure that our target group shops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alpha val="80000"/>
                  </a:schemeClr>
                </a:solidFill>
                <a:latin typeface="+mn-lt"/>
                <a:ea typeface="+mn-ea"/>
                <a:cs typeface="+mn-cs"/>
              </a:rPr>
              <a:t>Consistently online for beauty products.</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57</a:t>
            </a:fld>
            <a:endParaRPr lang="en-US"/>
          </a:p>
        </p:txBody>
      </p:sp>
    </p:spTree>
    <p:extLst>
      <p:ext uri="{BB962C8B-B14F-4D97-AF65-F5344CB8AC3E}">
        <p14:creationId xmlns:p14="http://schemas.microsoft.com/office/powerpoint/2010/main" val="2282637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was a short response question. A few quotes that allowed us to understand our users more were: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“I tend to look for products that don’t harm acne prone skin.”​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alpha val="8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“Prevent aging”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“I have concerns with getting the right product for my skin type”​</a:t>
            </a:r>
          </a:p>
          <a:p>
            <a:endParaRPr lang="en-US"/>
          </a:p>
          <a:p>
            <a:r>
              <a:rPr lang="en-US"/>
              <a:t>These words are our user’s pain points so this information allowed us to empathize even more with our users …helping us think of ways to solve their </a:t>
            </a:r>
          </a:p>
          <a:p>
            <a:r>
              <a:rPr lang="en-US"/>
              <a:t>various concerns.</a:t>
            </a:r>
          </a:p>
        </p:txBody>
      </p:sp>
      <p:sp>
        <p:nvSpPr>
          <p:cNvPr id="4" name="Slide Number Placeholder 3"/>
          <p:cNvSpPr>
            <a:spLocks noGrp="1"/>
          </p:cNvSpPr>
          <p:nvPr>
            <p:ph type="sldNum" sz="quarter" idx="5"/>
          </p:nvPr>
        </p:nvSpPr>
        <p:spPr/>
        <p:txBody>
          <a:bodyPr/>
          <a:lstStyle/>
          <a:p>
            <a:fld id="{D0FA0475-DE38-C140-AA8F-12263A91D619}" type="slidenum">
              <a:rPr lang="en-US" smtClean="0"/>
              <a:t>58</a:t>
            </a:fld>
            <a:endParaRPr lang="en-US"/>
          </a:p>
        </p:txBody>
      </p:sp>
    </p:spTree>
    <p:extLst>
      <p:ext uri="{BB962C8B-B14F-4D97-AF65-F5344CB8AC3E}">
        <p14:creationId xmlns:p14="http://schemas.microsoft.com/office/powerpoint/2010/main" val="2764780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56% of participants were interested in a chat feature to interact with other customers in a Virtual Reality beauty store.​</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59</a:t>
            </a:fld>
            <a:endParaRPr lang="en-US"/>
          </a:p>
        </p:txBody>
      </p:sp>
    </p:spTree>
    <p:extLst>
      <p:ext uri="{BB962C8B-B14F-4D97-AF65-F5344CB8AC3E}">
        <p14:creationId xmlns:p14="http://schemas.microsoft.com/office/powerpoint/2010/main" val="2840472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13</a:t>
            </a:fld>
            <a:endParaRPr lang="en-US"/>
          </a:p>
        </p:txBody>
      </p:sp>
    </p:spTree>
    <p:extLst>
      <p:ext uri="{BB962C8B-B14F-4D97-AF65-F5344CB8AC3E}">
        <p14:creationId xmlns:p14="http://schemas.microsoft.com/office/powerpoint/2010/main" val="2125590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88% of participants believed that trying on beauty products before purchasing them is important.​</a:t>
            </a:r>
          </a:p>
          <a:p>
            <a:endParaRPr lang="en-US"/>
          </a:p>
          <a:p>
            <a:r>
              <a:rPr lang="en-US"/>
              <a:t>This gave us the data we needed…. to justify our Augmented Reality feature that allows users to try on beauty products more specifically makeup products.</a:t>
            </a:r>
          </a:p>
        </p:txBody>
      </p:sp>
      <p:sp>
        <p:nvSpPr>
          <p:cNvPr id="4" name="Slide Number Placeholder 3"/>
          <p:cNvSpPr>
            <a:spLocks noGrp="1"/>
          </p:cNvSpPr>
          <p:nvPr>
            <p:ph type="sldNum" sz="quarter" idx="5"/>
          </p:nvPr>
        </p:nvSpPr>
        <p:spPr/>
        <p:txBody>
          <a:bodyPr/>
          <a:lstStyle/>
          <a:p>
            <a:fld id="{D0FA0475-DE38-C140-AA8F-12263A91D619}" type="slidenum">
              <a:rPr lang="en-US" smtClean="0"/>
              <a:t>60</a:t>
            </a:fld>
            <a:endParaRPr lang="en-US"/>
          </a:p>
        </p:txBody>
      </p:sp>
    </p:spTree>
    <p:extLst>
      <p:ext uri="{BB962C8B-B14F-4D97-AF65-F5344CB8AC3E}">
        <p14:creationId xmlns:p14="http://schemas.microsoft.com/office/powerpoint/2010/main" val="442242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was another short response question and I want to read the  third  bullet…</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alpha val="80000"/>
                  </a:schemeClr>
                </a:solidFill>
              </a:rPr>
              <a:t>“I always get nervous buying makeup like concealer and foundation online[…]I tend to do my research. Same with skin care, I tend to do my research.”</a:t>
            </a:r>
          </a:p>
          <a:p>
            <a:endParaRPr lang="en-US"/>
          </a:p>
          <a:p>
            <a:r>
              <a:rPr lang="en-US"/>
              <a:t>Once again, this quote puts us in the shoes of our users. this quote sparked more ideation and brainstorming… for example, what if Omnis’ skin analysis</a:t>
            </a:r>
          </a:p>
          <a:p>
            <a:r>
              <a:rPr lang="en-US"/>
              <a:t>Feature does the research for our customers. Think of the time that they’ll save. Think of the emotions that could be alleviated.</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61</a:t>
            </a:fld>
            <a:endParaRPr lang="en-US"/>
          </a:p>
        </p:txBody>
      </p:sp>
    </p:spTree>
    <p:extLst>
      <p:ext uri="{BB962C8B-B14F-4D97-AF65-F5344CB8AC3E}">
        <p14:creationId xmlns:p14="http://schemas.microsoft.com/office/powerpoint/2010/main" val="937344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alpha val="80000"/>
                  </a:schemeClr>
                </a:solidFill>
              </a:rPr>
              <a:t>Our focus while doing our competitive analysis is finding how our competitors use AR and VR technology and what problems are being solved by using it. Using </a:t>
            </a:r>
            <a:r>
              <a:rPr lang="en-US" sz="1200" err="1">
                <a:solidFill>
                  <a:schemeClr val="tx1">
                    <a:alpha val="80000"/>
                  </a:schemeClr>
                </a:solidFill>
              </a:rPr>
              <a:t>Morville’s</a:t>
            </a:r>
            <a:r>
              <a:rPr lang="en-US" sz="1200">
                <a:solidFill>
                  <a:schemeClr val="tx1">
                    <a:alpha val="80000"/>
                  </a:schemeClr>
                </a:solidFill>
              </a:rPr>
              <a:t> honeycomb, one of the things that we want to learn is the usefulness aspect of it. Are both the VR and AR technology useful in enhancing the user’s online shopping experience? How does it impact them?</a:t>
            </a:r>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63</a:t>
            </a:fld>
            <a:endParaRPr lang="en-US"/>
          </a:p>
        </p:txBody>
      </p:sp>
    </p:spTree>
    <p:extLst>
      <p:ext uri="{BB962C8B-B14F-4D97-AF65-F5344CB8AC3E}">
        <p14:creationId xmlns:p14="http://schemas.microsoft.com/office/powerpoint/2010/main" val="2928797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back to the honeycomb, we also want to understand how findable the VR and AR technology are. Is it easy to find or is it so hard to find that users aren’t even aware that it’s there? Gaining a better understanding of our competitors would help us build out a unique beauty store shopping experience that users wouldn’t find in other beauty brands.</a:t>
            </a:r>
          </a:p>
        </p:txBody>
      </p:sp>
      <p:sp>
        <p:nvSpPr>
          <p:cNvPr id="4" name="Slide Number Placeholder 3"/>
          <p:cNvSpPr>
            <a:spLocks noGrp="1"/>
          </p:cNvSpPr>
          <p:nvPr>
            <p:ph type="sldNum" sz="quarter" idx="5"/>
          </p:nvPr>
        </p:nvSpPr>
        <p:spPr/>
        <p:txBody>
          <a:bodyPr/>
          <a:lstStyle/>
          <a:p>
            <a:fld id="{D0FA0475-DE38-C140-AA8F-12263A91D619}" type="slidenum">
              <a:rPr lang="en-US" smtClean="0"/>
              <a:t>64</a:t>
            </a:fld>
            <a:endParaRPr lang="en-US"/>
          </a:p>
        </p:txBody>
      </p:sp>
    </p:spTree>
    <p:extLst>
      <p:ext uri="{BB962C8B-B14F-4D97-AF65-F5344CB8AC3E}">
        <p14:creationId xmlns:p14="http://schemas.microsoft.com/office/powerpoint/2010/main" val="1171485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Ulta</a:t>
            </a:r>
            <a:r>
              <a:rPr lang="en-US"/>
              <a:t> and Sephora are our direct competitors since they are beauty retail companies. Clinique, Charlotte Tilbury, and It Cosmetics are our indirect competitors since they still provide users with beauty products from their own brand and operates in a similar way that Omnis, </a:t>
            </a:r>
            <a:r>
              <a:rPr lang="en-US" err="1"/>
              <a:t>Ulta</a:t>
            </a:r>
            <a:r>
              <a:rPr lang="en-US"/>
              <a:t>, and Sephora does. What makes each of them a viable candidate for our competitor analysis is that they all use VR and AR technology in a way that would enhance users’ online shopping experience.</a:t>
            </a:r>
          </a:p>
        </p:txBody>
      </p:sp>
      <p:sp>
        <p:nvSpPr>
          <p:cNvPr id="4" name="Slide Number Placeholder 3"/>
          <p:cNvSpPr>
            <a:spLocks noGrp="1"/>
          </p:cNvSpPr>
          <p:nvPr>
            <p:ph type="sldNum" sz="quarter" idx="5"/>
          </p:nvPr>
        </p:nvSpPr>
        <p:spPr/>
        <p:txBody>
          <a:bodyPr/>
          <a:lstStyle/>
          <a:p>
            <a:fld id="{D0FA0475-DE38-C140-AA8F-12263A91D619}" type="slidenum">
              <a:rPr lang="en-US" smtClean="0"/>
              <a:t>65</a:t>
            </a:fld>
            <a:endParaRPr lang="en-US"/>
          </a:p>
        </p:txBody>
      </p:sp>
    </p:spTree>
    <p:extLst>
      <p:ext uri="{BB962C8B-B14F-4D97-AF65-F5344CB8AC3E}">
        <p14:creationId xmlns:p14="http://schemas.microsoft.com/office/powerpoint/2010/main" val="2053283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Ulta</a:t>
            </a:r>
            <a:r>
              <a:rPr lang="en-US"/>
              <a:t>, our first direct competitor, has come close to what we envisioned the VR aspect of our service would look like. Their SPARKED Virtual Experience provides a simulation of a physical store and has aspects of what we wanted in our service, such as the ability to find information about each product and being able to add it into your bag from the metaverse.</a:t>
            </a:r>
          </a:p>
        </p:txBody>
      </p:sp>
      <p:sp>
        <p:nvSpPr>
          <p:cNvPr id="4" name="Slide Number Placeholder 3"/>
          <p:cNvSpPr>
            <a:spLocks noGrp="1"/>
          </p:cNvSpPr>
          <p:nvPr>
            <p:ph type="sldNum" sz="quarter" idx="5"/>
          </p:nvPr>
        </p:nvSpPr>
        <p:spPr/>
        <p:txBody>
          <a:bodyPr/>
          <a:lstStyle/>
          <a:p>
            <a:fld id="{D0FA0475-DE38-C140-AA8F-12263A91D619}" type="slidenum">
              <a:rPr lang="en-US" smtClean="0"/>
              <a:t>66</a:t>
            </a:fld>
            <a:endParaRPr lang="en-US"/>
          </a:p>
        </p:txBody>
      </p:sp>
    </p:spTree>
    <p:extLst>
      <p:ext uri="{BB962C8B-B14F-4D97-AF65-F5344CB8AC3E}">
        <p14:creationId xmlns:p14="http://schemas.microsoft.com/office/powerpoint/2010/main" val="3537596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Ulta’s</a:t>
            </a:r>
            <a:r>
              <a:rPr lang="en-US"/>
              <a:t> AR feature can help users try on products virtually. Their AR feature is that it can also find the right foundation shade for you by assessing your skin tone and undertone. The </a:t>
            </a:r>
            <a:r>
              <a:rPr lang="en-US" err="1"/>
              <a:t>Glamlab</a:t>
            </a:r>
            <a:r>
              <a:rPr lang="en-US"/>
              <a:t> virtual try on also has a skin analysis feature that uses facial recognition and a little questionnaire asking about your skin type and concerns to make a list of product recommendations tailored for each user.</a:t>
            </a:r>
          </a:p>
        </p:txBody>
      </p:sp>
      <p:sp>
        <p:nvSpPr>
          <p:cNvPr id="4" name="Slide Number Placeholder 3"/>
          <p:cNvSpPr>
            <a:spLocks noGrp="1"/>
          </p:cNvSpPr>
          <p:nvPr>
            <p:ph type="sldNum" sz="quarter" idx="5"/>
          </p:nvPr>
        </p:nvSpPr>
        <p:spPr/>
        <p:txBody>
          <a:bodyPr/>
          <a:lstStyle/>
          <a:p>
            <a:fld id="{D0FA0475-DE38-C140-AA8F-12263A91D619}" type="slidenum">
              <a:rPr lang="en-US" smtClean="0"/>
              <a:t>67</a:t>
            </a:fld>
            <a:endParaRPr lang="en-US"/>
          </a:p>
        </p:txBody>
      </p:sp>
    </p:spTree>
    <p:extLst>
      <p:ext uri="{BB962C8B-B14F-4D97-AF65-F5344CB8AC3E}">
        <p14:creationId xmlns:p14="http://schemas.microsoft.com/office/powerpoint/2010/main" val="2653395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Sephora have an AR feature that lets users try on different makeup products and provides step-by-step makeup tutorials that are personalized to each user’s face. </a:t>
            </a:r>
            <a:r>
              <a:rPr lang="en-US" err="1"/>
              <a:t>SEPHORiA</a:t>
            </a:r>
            <a:r>
              <a:rPr lang="en-US"/>
              <a:t>: House of beauty, their annual virtual beauty event, is a place where users can immerse themselves in a beauty VR environment.</a:t>
            </a:r>
          </a:p>
        </p:txBody>
      </p:sp>
      <p:sp>
        <p:nvSpPr>
          <p:cNvPr id="4" name="Slide Number Placeholder 3"/>
          <p:cNvSpPr>
            <a:spLocks noGrp="1"/>
          </p:cNvSpPr>
          <p:nvPr>
            <p:ph type="sldNum" sz="quarter" idx="5"/>
          </p:nvPr>
        </p:nvSpPr>
        <p:spPr/>
        <p:txBody>
          <a:bodyPr/>
          <a:lstStyle/>
          <a:p>
            <a:fld id="{D0FA0475-DE38-C140-AA8F-12263A91D619}" type="slidenum">
              <a:rPr lang="en-US" smtClean="0"/>
              <a:t>68</a:t>
            </a:fld>
            <a:endParaRPr lang="en-US"/>
          </a:p>
        </p:txBody>
      </p:sp>
    </p:spTree>
    <p:extLst>
      <p:ext uri="{BB962C8B-B14F-4D97-AF65-F5344CB8AC3E}">
        <p14:creationId xmlns:p14="http://schemas.microsoft.com/office/powerpoint/2010/main" val="313192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Clinique is our third competitor and a beauty brand company that recently started using VR. When they opened up a pop up shop for their Clinique </a:t>
            </a:r>
            <a:r>
              <a:rPr lang="en-US" err="1"/>
              <a:t>iD</a:t>
            </a:r>
            <a:r>
              <a:rPr lang="en-US"/>
              <a:t> products, they also used VR to promote these products by immersing users in a VR world.</a:t>
            </a:r>
          </a:p>
        </p:txBody>
      </p:sp>
      <p:sp>
        <p:nvSpPr>
          <p:cNvPr id="4" name="Slide Number Placeholder 3"/>
          <p:cNvSpPr>
            <a:spLocks noGrp="1"/>
          </p:cNvSpPr>
          <p:nvPr>
            <p:ph type="sldNum" sz="quarter" idx="5"/>
          </p:nvPr>
        </p:nvSpPr>
        <p:spPr/>
        <p:txBody>
          <a:bodyPr/>
          <a:lstStyle/>
          <a:p>
            <a:fld id="{D0FA0475-DE38-C140-AA8F-12263A91D619}" type="slidenum">
              <a:rPr lang="en-US" smtClean="0"/>
              <a:t>69</a:t>
            </a:fld>
            <a:endParaRPr lang="en-US"/>
          </a:p>
        </p:txBody>
      </p:sp>
    </p:spTree>
    <p:extLst>
      <p:ext uri="{BB962C8B-B14F-4D97-AF65-F5344CB8AC3E}">
        <p14:creationId xmlns:p14="http://schemas.microsoft.com/office/powerpoint/2010/main" val="1203520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Charlotte Tilbury is our next indirect competitor. Their VR also came the closest to what we wanted as it also included the same things that </a:t>
            </a:r>
            <a:r>
              <a:rPr lang="en-US" err="1"/>
              <a:t>Ulta’s</a:t>
            </a:r>
            <a:r>
              <a:rPr lang="en-US"/>
              <a:t> VR Experience had. Their AR webpage functions similarly to how other competitors’ work, where people can try on different products.</a:t>
            </a:r>
          </a:p>
        </p:txBody>
      </p:sp>
      <p:sp>
        <p:nvSpPr>
          <p:cNvPr id="4" name="Slide Number Placeholder 3"/>
          <p:cNvSpPr>
            <a:spLocks noGrp="1"/>
          </p:cNvSpPr>
          <p:nvPr>
            <p:ph type="sldNum" sz="quarter" idx="5"/>
          </p:nvPr>
        </p:nvSpPr>
        <p:spPr/>
        <p:txBody>
          <a:bodyPr/>
          <a:lstStyle/>
          <a:p>
            <a:fld id="{D0FA0475-DE38-C140-AA8F-12263A91D619}" type="slidenum">
              <a:rPr lang="en-US" smtClean="0"/>
              <a:t>70</a:t>
            </a:fld>
            <a:endParaRPr lang="en-US"/>
          </a:p>
        </p:txBody>
      </p:sp>
    </p:spTree>
    <p:extLst>
      <p:ext uri="{BB962C8B-B14F-4D97-AF65-F5344CB8AC3E}">
        <p14:creationId xmlns:p14="http://schemas.microsoft.com/office/powerpoint/2010/main" val="157679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14</a:t>
            </a:fld>
            <a:endParaRPr lang="en-US"/>
          </a:p>
        </p:txBody>
      </p:sp>
    </p:spTree>
    <p:extLst>
      <p:ext uri="{BB962C8B-B14F-4D97-AF65-F5344CB8AC3E}">
        <p14:creationId xmlns:p14="http://schemas.microsoft.com/office/powerpoint/2010/main" val="40335280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Much like how </a:t>
            </a:r>
            <a:r>
              <a:rPr lang="en-US" err="1"/>
              <a:t>Ulta’s</a:t>
            </a:r>
            <a:r>
              <a:rPr lang="en-US"/>
              <a:t> </a:t>
            </a:r>
            <a:r>
              <a:rPr lang="en-US" err="1"/>
              <a:t>GlamLAB</a:t>
            </a:r>
            <a:r>
              <a:rPr lang="en-US"/>
              <a:t> works, IT cosmetic’s derma scan actually provides product recommendations based on a questionnaire and facial scan. IT cosmetics also has a virtual try-on.. Which is self-explanatory. I won’t get into the details, but I’m sure you guys know what it does.</a:t>
            </a:r>
          </a:p>
        </p:txBody>
      </p:sp>
      <p:sp>
        <p:nvSpPr>
          <p:cNvPr id="4" name="Slide Number Placeholder 3"/>
          <p:cNvSpPr>
            <a:spLocks noGrp="1"/>
          </p:cNvSpPr>
          <p:nvPr>
            <p:ph type="sldNum" sz="quarter" idx="5"/>
          </p:nvPr>
        </p:nvSpPr>
        <p:spPr/>
        <p:txBody>
          <a:bodyPr/>
          <a:lstStyle/>
          <a:p>
            <a:fld id="{D0FA0475-DE38-C140-AA8F-12263A91D619}" type="slidenum">
              <a:rPr lang="en-US" smtClean="0"/>
              <a:t>71</a:t>
            </a:fld>
            <a:endParaRPr lang="en-US"/>
          </a:p>
        </p:txBody>
      </p:sp>
    </p:spTree>
    <p:extLst>
      <p:ext uri="{BB962C8B-B14F-4D97-AF65-F5344CB8AC3E}">
        <p14:creationId xmlns:p14="http://schemas.microsoft.com/office/powerpoint/2010/main" val="5751152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team member had to do a SWOT Analysis of each of our competitors to gain a better understanding of them. We can possibly implement features that could be working well for them in their strengths and look for opportunities that we can use from their weaknesses. We can also learn about what is currently threatening them and be aware of what could also affect Omnis as well.</a:t>
            </a:r>
          </a:p>
        </p:txBody>
      </p:sp>
      <p:sp>
        <p:nvSpPr>
          <p:cNvPr id="4" name="Slide Number Placeholder 3"/>
          <p:cNvSpPr>
            <a:spLocks noGrp="1"/>
          </p:cNvSpPr>
          <p:nvPr>
            <p:ph type="sldNum" sz="quarter" idx="5"/>
          </p:nvPr>
        </p:nvSpPr>
        <p:spPr/>
        <p:txBody>
          <a:bodyPr/>
          <a:lstStyle/>
          <a:p>
            <a:fld id="{D0FA0475-DE38-C140-AA8F-12263A91D619}" type="slidenum">
              <a:rPr lang="en-US" smtClean="0"/>
              <a:t>72</a:t>
            </a:fld>
            <a:endParaRPr lang="en-US"/>
          </a:p>
        </p:txBody>
      </p:sp>
    </p:spTree>
    <p:extLst>
      <p:ext uri="{BB962C8B-B14F-4D97-AF65-F5344CB8AC3E}">
        <p14:creationId xmlns:p14="http://schemas.microsoft.com/office/powerpoint/2010/main" val="2940389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team member had to do a heuristic evaluation of each of our competitor to learn more about how they apply each of the ten usability heuristics on their website and app, if applicable. Not only does it help us identify usability issues that we can make solutions for, but we can also implement usability features that seem to be working for them. This way, we can create a better experience for the user when designing our service. </a:t>
            </a:r>
          </a:p>
        </p:txBody>
      </p:sp>
      <p:sp>
        <p:nvSpPr>
          <p:cNvPr id="4" name="Slide Number Placeholder 3"/>
          <p:cNvSpPr>
            <a:spLocks noGrp="1"/>
          </p:cNvSpPr>
          <p:nvPr>
            <p:ph type="sldNum" sz="quarter" idx="5"/>
          </p:nvPr>
        </p:nvSpPr>
        <p:spPr/>
        <p:txBody>
          <a:bodyPr/>
          <a:lstStyle/>
          <a:p>
            <a:fld id="{D0FA0475-DE38-C140-AA8F-12263A91D619}" type="slidenum">
              <a:rPr lang="en-US" smtClean="0"/>
              <a:t>73</a:t>
            </a:fld>
            <a:endParaRPr lang="en-US"/>
          </a:p>
        </p:txBody>
      </p:sp>
    </p:spTree>
    <p:extLst>
      <p:ext uri="{BB962C8B-B14F-4D97-AF65-F5344CB8AC3E}">
        <p14:creationId xmlns:p14="http://schemas.microsoft.com/office/powerpoint/2010/main" val="32700939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strengths, we have found that some companies provide a wide variety of beauty products to cater to everyone, which is something that we’d like to implement when designing our service. For their weaknesses, we have found that the findability aspect of </a:t>
            </a:r>
            <a:r>
              <a:rPr lang="en-US" err="1"/>
              <a:t>Morville’s</a:t>
            </a:r>
            <a:r>
              <a:rPr lang="en-US"/>
              <a:t> honeycomb is not present, with poor website navigation and how hard it is to find the AR features. We have used that as an opportunity to create a simple way that users can access our products.</a:t>
            </a:r>
          </a:p>
        </p:txBody>
      </p:sp>
      <p:sp>
        <p:nvSpPr>
          <p:cNvPr id="4" name="Slide Number Placeholder 3"/>
          <p:cNvSpPr>
            <a:spLocks noGrp="1"/>
          </p:cNvSpPr>
          <p:nvPr>
            <p:ph type="sldNum" sz="quarter" idx="5"/>
          </p:nvPr>
        </p:nvSpPr>
        <p:spPr/>
        <p:txBody>
          <a:bodyPr/>
          <a:lstStyle/>
          <a:p>
            <a:fld id="{D0FA0475-DE38-C140-AA8F-12263A91D619}" type="slidenum">
              <a:rPr lang="en-US" smtClean="0"/>
              <a:t>74</a:t>
            </a:fld>
            <a:endParaRPr lang="en-US"/>
          </a:p>
        </p:txBody>
      </p:sp>
    </p:spTree>
    <p:extLst>
      <p:ext uri="{BB962C8B-B14F-4D97-AF65-F5344CB8AC3E}">
        <p14:creationId xmlns:p14="http://schemas.microsoft.com/office/powerpoint/2010/main" val="32521837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would think that major companies would have all ten of Norman’s Usability Heuristics, but no one is perfect. After each team member assessed each aspect of the usability heuristics, we have found that although it may be present in most companies, there are some issues that could use some improvement. </a:t>
            </a:r>
          </a:p>
        </p:txBody>
      </p:sp>
      <p:sp>
        <p:nvSpPr>
          <p:cNvPr id="4" name="Slide Number Placeholder 3"/>
          <p:cNvSpPr>
            <a:spLocks noGrp="1"/>
          </p:cNvSpPr>
          <p:nvPr>
            <p:ph type="sldNum" sz="quarter" idx="5"/>
          </p:nvPr>
        </p:nvSpPr>
        <p:spPr/>
        <p:txBody>
          <a:bodyPr/>
          <a:lstStyle/>
          <a:p>
            <a:fld id="{D0FA0475-DE38-C140-AA8F-12263A91D619}" type="slidenum">
              <a:rPr lang="en-US" smtClean="0"/>
              <a:t>75</a:t>
            </a:fld>
            <a:endParaRPr lang="en-US"/>
          </a:p>
        </p:txBody>
      </p:sp>
    </p:spTree>
    <p:extLst>
      <p:ext uri="{BB962C8B-B14F-4D97-AF65-F5344CB8AC3E}">
        <p14:creationId xmlns:p14="http://schemas.microsoft.com/office/powerpoint/2010/main" val="20471293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Overall, our research indicated that users are interested in trying out a Virtual Reality beauty store shopping experience. We have also found that we also need a skin analysis feature for our augmented reality service. Using our competitive analysis, we have gained some knowledge on not only how to build our services, but our website as well. The data we have collected throughout our research will be used to then create a user persona to look back to when building our service.</a:t>
            </a:r>
          </a:p>
        </p:txBody>
      </p:sp>
      <p:sp>
        <p:nvSpPr>
          <p:cNvPr id="4" name="Slide Number Placeholder 3"/>
          <p:cNvSpPr>
            <a:spLocks noGrp="1"/>
          </p:cNvSpPr>
          <p:nvPr>
            <p:ph type="sldNum" sz="quarter" idx="5"/>
          </p:nvPr>
        </p:nvSpPr>
        <p:spPr/>
        <p:txBody>
          <a:bodyPr/>
          <a:lstStyle/>
          <a:p>
            <a:fld id="{D0FA0475-DE38-C140-AA8F-12263A91D619}" type="slidenum">
              <a:rPr lang="en-US" smtClean="0"/>
              <a:t>76</a:t>
            </a:fld>
            <a:endParaRPr lang="en-US"/>
          </a:p>
        </p:txBody>
      </p:sp>
    </p:spTree>
    <p:extLst>
      <p:ext uri="{BB962C8B-B14F-4D97-AF65-F5344CB8AC3E}">
        <p14:creationId xmlns:p14="http://schemas.microsoft.com/office/powerpoint/2010/main" val="22490617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result of our research, we were able to dig further in the </a:t>
            </a:r>
            <a:r>
              <a:rPr lang="en-US" err="1"/>
              <a:t>Emphazise</a:t>
            </a:r>
            <a:r>
              <a:rPr lang="en-US"/>
              <a:t>  stage of our Design </a:t>
            </a:r>
            <a:r>
              <a:rPr lang="en-US" err="1"/>
              <a:t>thinkiing</a:t>
            </a:r>
          </a:p>
        </p:txBody>
      </p:sp>
      <p:sp>
        <p:nvSpPr>
          <p:cNvPr id="4" name="Slide Number Placeholder 3"/>
          <p:cNvSpPr>
            <a:spLocks noGrp="1"/>
          </p:cNvSpPr>
          <p:nvPr>
            <p:ph type="sldNum" sz="quarter" idx="5"/>
          </p:nvPr>
        </p:nvSpPr>
        <p:spPr/>
        <p:txBody>
          <a:bodyPr/>
          <a:lstStyle/>
          <a:p>
            <a:fld id="{D0FA0475-DE38-C140-AA8F-12263A91D619}" type="slidenum">
              <a:rPr lang="en-US" smtClean="0"/>
              <a:t>77</a:t>
            </a:fld>
            <a:endParaRPr lang="en-US"/>
          </a:p>
        </p:txBody>
      </p:sp>
    </p:spTree>
    <p:extLst>
      <p:ext uri="{BB962C8B-B14F-4D97-AF65-F5344CB8AC3E}">
        <p14:creationId xmlns:p14="http://schemas.microsoft.com/office/powerpoint/2010/main" val="8420024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0FA0475-DE38-C140-AA8F-12263A91D619}" type="slidenum">
              <a:rPr lang="en-US" smtClean="0"/>
              <a:t>78</a:t>
            </a:fld>
            <a:endParaRPr lang="en-US"/>
          </a:p>
        </p:txBody>
      </p:sp>
    </p:spTree>
    <p:extLst>
      <p:ext uri="{BB962C8B-B14F-4D97-AF65-F5344CB8AC3E}">
        <p14:creationId xmlns:p14="http://schemas.microsoft.com/office/powerpoint/2010/main" val="11810050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stared with the ideas in the top left but we felt that these colors and typography had no connection to our mission and that it creates a high-end feel to our product with was did not match the ethos of our brand. Since logo ideation is an iterative process, we went back and forth until we cam up with our final design which is in the </a:t>
            </a:r>
            <a:r>
              <a:rPr lang="en-US" err="1">
                <a:cs typeface="Calibri"/>
              </a:rPr>
              <a:t>botton</a:t>
            </a:r>
            <a:r>
              <a:rPr lang="en-US">
                <a:cs typeface="Calibri"/>
              </a:rPr>
              <a:t> right corner.</a:t>
            </a:r>
          </a:p>
        </p:txBody>
      </p:sp>
      <p:sp>
        <p:nvSpPr>
          <p:cNvPr id="4" name="Slide Number Placeholder 3"/>
          <p:cNvSpPr>
            <a:spLocks noGrp="1"/>
          </p:cNvSpPr>
          <p:nvPr>
            <p:ph type="sldNum" sz="quarter" idx="5"/>
          </p:nvPr>
        </p:nvSpPr>
        <p:spPr/>
        <p:txBody>
          <a:bodyPr/>
          <a:lstStyle/>
          <a:p>
            <a:fld id="{D0FA0475-DE38-C140-AA8F-12263A91D619}" type="slidenum">
              <a:rPr lang="en-US" smtClean="0"/>
              <a:t>83</a:t>
            </a:fld>
            <a:endParaRPr lang="en-US"/>
          </a:p>
        </p:txBody>
      </p:sp>
    </p:spTree>
    <p:extLst>
      <p:ext uri="{BB962C8B-B14F-4D97-AF65-F5344CB8AC3E}">
        <p14:creationId xmlns:p14="http://schemas.microsoft.com/office/powerpoint/2010/main" val="11545971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Omnis is </a:t>
            </a:r>
            <a:r>
              <a:rPr lang="en-US" err="1">
                <a:cs typeface="Calibri"/>
              </a:rPr>
              <a:t>latin</a:t>
            </a:r>
            <a:r>
              <a:rPr lang="en-US">
                <a:cs typeface="Calibri"/>
              </a:rPr>
              <a:t> for all and we decide to use this word because we wanted to reiterate the theme of inclusivity and we wanted our users to understand that this product id for all people</a:t>
            </a:r>
          </a:p>
          <a:p>
            <a:endParaRPr lang="en-US">
              <a:cs typeface="Calibri"/>
            </a:endParaRPr>
          </a:p>
          <a:p>
            <a:r>
              <a:rPr lang="en-US">
                <a:cs typeface="Calibri"/>
              </a:rPr>
              <a:t>For the text, we wanted to use a font the felt open and inclusive, playful but professional. </a:t>
            </a:r>
          </a:p>
          <a:p>
            <a:endParaRPr lang="en-US">
              <a:cs typeface="Calibri"/>
            </a:endParaRPr>
          </a:p>
          <a:p>
            <a:r>
              <a:rPr lang="en-US">
                <a:cs typeface="Calibri"/>
              </a:rPr>
              <a:t>Omnis is a </a:t>
            </a:r>
            <a:r>
              <a:rPr lang="en-US" err="1">
                <a:cs typeface="Calibri"/>
              </a:rPr>
              <a:t>masteje</a:t>
            </a:r>
            <a:r>
              <a:rPr lang="en-US">
                <a:cs typeface="Calibri"/>
              </a:rPr>
              <a:t> level beauty brand. There are 3 levels, which are high end, </a:t>
            </a:r>
            <a:r>
              <a:rPr lang="en-US" err="1">
                <a:cs typeface="Calibri"/>
              </a:rPr>
              <a:t>masteje</a:t>
            </a:r>
            <a:r>
              <a:rPr lang="en-US">
                <a:cs typeface="Calibri"/>
              </a:rPr>
              <a:t> which is mid level and drug store level So we wanted our logo to maintain that mid-level. </a:t>
            </a:r>
          </a:p>
          <a:p>
            <a:endParaRPr lang="en-US">
              <a:cs typeface="Calibri"/>
            </a:endParaRPr>
          </a:p>
          <a:p>
            <a:r>
              <a:rPr lang="en-US">
                <a:cs typeface="Calibri"/>
              </a:rPr>
              <a:t>We use the Gestalt Principle of Closure on the M and N. The </a:t>
            </a:r>
            <a:r>
              <a:rPr lang="en-US" err="1">
                <a:cs typeface="Calibri"/>
              </a:rPr>
              <a:t>clourse</a:t>
            </a:r>
            <a:r>
              <a:rPr lang="en-US">
                <a:cs typeface="Calibri"/>
              </a:rPr>
              <a:t> principle creates </a:t>
            </a:r>
            <a:r>
              <a:rPr lang="en-US" b="1"/>
              <a:t>the illusion of seeing an a complete image with an incomplete one. </a:t>
            </a:r>
            <a:endParaRPr lang="en-US">
              <a:cs typeface="Calibri"/>
            </a:endParaRPr>
          </a:p>
          <a:p>
            <a:endParaRPr lang="en-US" b="1">
              <a:cs typeface="Calibri"/>
            </a:endParaRPr>
          </a:p>
          <a:p>
            <a:r>
              <a:rPr lang="en-US" b="1">
                <a:cs typeface="Calibri"/>
              </a:rPr>
              <a:t>We added our slogan in the logo which is "Beauty for All" to </a:t>
            </a:r>
            <a:r>
              <a:rPr lang="en-US" b="1" err="1">
                <a:cs typeface="Calibri"/>
              </a:rPr>
              <a:t>empahsize</a:t>
            </a:r>
            <a:r>
              <a:rPr lang="en-US" b="1">
                <a:cs typeface="Calibri"/>
              </a:rPr>
              <a:t> inclusivity and representation</a:t>
            </a:r>
          </a:p>
          <a:p>
            <a:endParaRPr lang="en-US" b="1">
              <a:cs typeface="Calibri"/>
            </a:endParaRPr>
          </a:p>
          <a:p>
            <a:r>
              <a:rPr lang="en-US" b="1">
                <a:cs typeface="Calibri"/>
              </a:rPr>
              <a:t>And the background is a makeup swatch with our colors in an ombre gradient. Our colors symbolize, </a:t>
            </a:r>
            <a:r>
              <a:rPr lang="en-US" b="1" err="1">
                <a:cs typeface="Calibri"/>
              </a:rPr>
              <a:t>openess</a:t>
            </a:r>
            <a:r>
              <a:rPr lang="en-US" b="1">
                <a:cs typeface="Calibri"/>
              </a:rPr>
              <a:t>, inclusivity, playfulness</a:t>
            </a:r>
          </a:p>
        </p:txBody>
      </p:sp>
      <p:sp>
        <p:nvSpPr>
          <p:cNvPr id="4" name="Slide Number Placeholder 3"/>
          <p:cNvSpPr>
            <a:spLocks noGrp="1"/>
          </p:cNvSpPr>
          <p:nvPr>
            <p:ph type="sldNum" sz="quarter" idx="5"/>
          </p:nvPr>
        </p:nvSpPr>
        <p:spPr/>
        <p:txBody>
          <a:bodyPr/>
          <a:lstStyle/>
          <a:p>
            <a:fld id="{D0FA0475-DE38-C140-AA8F-12263A91D619}" type="slidenum">
              <a:rPr lang="en-US" smtClean="0"/>
              <a:t>84</a:t>
            </a:fld>
            <a:endParaRPr lang="en-US"/>
          </a:p>
        </p:txBody>
      </p:sp>
    </p:spTree>
    <p:extLst>
      <p:ext uri="{BB962C8B-B14F-4D97-AF65-F5344CB8AC3E}">
        <p14:creationId xmlns:p14="http://schemas.microsoft.com/office/powerpoint/2010/main" val="136499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everyone I’m Tara Culver. Thank you for being here. </a:t>
            </a:r>
          </a:p>
          <a:p>
            <a:endParaRPr lang="en-US"/>
          </a:p>
          <a:p>
            <a:r>
              <a:rPr lang="en-US"/>
              <a:t>I will take you through our Qualitative interview process. Here we have our prescreening questionnaire. We used the process of elimination to find our participants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We found participates between the ages of 18 – 35 as research shows this age range is the biggest consumers of beauty products while also more familiar with Augmented reality and virtual reality technology</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16</a:t>
            </a:fld>
            <a:endParaRPr lang="en-US"/>
          </a:p>
        </p:txBody>
      </p:sp>
    </p:spTree>
    <p:extLst>
      <p:ext uri="{BB962C8B-B14F-4D97-AF65-F5344CB8AC3E}">
        <p14:creationId xmlns:p14="http://schemas.microsoft.com/office/powerpoint/2010/main" val="42881320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wanted to go for fonts that conveyed a modern, clean look. Each font was carefully picked not to look too elegant like the designer brands that you guys know or too playful like drugstore brands. We decided that </a:t>
            </a:r>
            <a:r>
              <a:rPr lang="en-US" err="1"/>
              <a:t>Nunito</a:t>
            </a:r>
            <a:r>
              <a:rPr lang="en-US"/>
              <a:t> would show that vibe we wanted to convey. After deciding on </a:t>
            </a:r>
            <a:r>
              <a:rPr lang="en-US" err="1"/>
              <a:t>Nunito</a:t>
            </a:r>
            <a:r>
              <a:rPr lang="en-US"/>
              <a:t>, we then proceeded to look for a font that would go well with it, and found Lora, a serif font.</a:t>
            </a:r>
          </a:p>
        </p:txBody>
      </p:sp>
      <p:sp>
        <p:nvSpPr>
          <p:cNvPr id="4" name="Slide Number Placeholder 3"/>
          <p:cNvSpPr>
            <a:spLocks noGrp="1"/>
          </p:cNvSpPr>
          <p:nvPr>
            <p:ph type="sldNum" sz="quarter" idx="5"/>
          </p:nvPr>
        </p:nvSpPr>
        <p:spPr/>
        <p:txBody>
          <a:bodyPr/>
          <a:lstStyle/>
          <a:p>
            <a:fld id="{D0FA0475-DE38-C140-AA8F-12263A91D619}" type="slidenum">
              <a:rPr lang="en-US" smtClean="0"/>
              <a:t>85</a:t>
            </a:fld>
            <a:endParaRPr lang="en-US"/>
          </a:p>
        </p:txBody>
      </p:sp>
    </p:spTree>
    <p:extLst>
      <p:ext uri="{BB962C8B-B14F-4D97-AF65-F5344CB8AC3E}">
        <p14:creationId xmlns:p14="http://schemas.microsoft.com/office/powerpoint/2010/main" val="31071288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coming across research that people read sans serif type styles nearly twice as fast as serif online, we decided to swap it and use </a:t>
            </a:r>
            <a:r>
              <a:rPr lang="en-US" err="1"/>
              <a:t>Nunito</a:t>
            </a:r>
            <a:r>
              <a:rPr lang="en-US"/>
              <a:t> as our body and </a:t>
            </a:r>
            <a:r>
              <a:rPr lang="en-US" err="1"/>
              <a:t>subheader</a:t>
            </a:r>
            <a:r>
              <a:rPr lang="en-US"/>
              <a:t> and Lora as our header.</a:t>
            </a:r>
          </a:p>
        </p:txBody>
      </p:sp>
      <p:sp>
        <p:nvSpPr>
          <p:cNvPr id="4" name="Slide Number Placeholder 3"/>
          <p:cNvSpPr>
            <a:spLocks noGrp="1"/>
          </p:cNvSpPr>
          <p:nvPr>
            <p:ph type="sldNum" sz="quarter" idx="5"/>
          </p:nvPr>
        </p:nvSpPr>
        <p:spPr/>
        <p:txBody>
          <a:bodyPr/>
          <a:lstStyle/>
          <a:p>
            <a:fld id="{D0FA0475-DE38-C140-AA8F-12263A91D619}" type="slidenum">
              <a:rPr lang="en-US" smtClean="0"/>
              <a:t>86</a:t>
            </a:fld>
            <a:endParaRPr lang="en-US"/>
          </a:p>
        </p:txBody>
      </p:sp>
    </p:spTree>
    <p:extLst>
      <p:ext uri="{BB962C8B-B14F-4D97-AF65-F5344CB8AC3E}">
        <p14:creationId xmlns:p14="http://schemas.microsoft.com/office/powerpoint/2010/main" val="30722127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The design behind each part of the style guide was already explained except for the slogan and color palette, so I will focus on those. For our slogan, we decided to go with Beauty for All since it basically encapsulates what our company stands for. We decided to build our palette around the color yellow. Yellow does an amazing job of representing inclusivity because it radiates energy, warmth, positivity, and optimism.  Our company caters to a diverse audience, and we wanted our color palette to reflect that.</a:t>
            </a:r>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87</a:t>
            </a:fld>
            <a:endParaRPr lang="en-US"/>
          </a:p>
        </p:txBody>
      </p:sp>
    </p:spTree>
    <p:extLst>
      <p:ext uri="{BB962C8B-B14F-4D97-AF65-F5344CB8AC3E}">
        <p14:creationId xmlns:p14="http://schemas.microsoft.com/office/powerpoint/2010/main" val="18165073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information architecture was simple, with the main navigation buttons consisting of both of our services, a </a:t>
            </a:r>
            <a:r>
              <a:rPr lang="en-US" err="1"/>
              <a:t>wishlist</a:t>
            </a:r>
            <a:r>
              <a:rPr lang="en-US"/>
              <a:t>, sign up/login, and bag. Utilizing Jakob’s law, we designed our </a:t>
            </a:r>
            <a:r>
              <a:rPr lang="en-US" err="1"/>
              <a:t>wishlist</a:t>
            </a:r>
            <a:r>
              <a:rPr lang="en-US"/>
              <a:t>, sign up/login, and bag the same way that our competitors and other beauty brand companies did. As for </a:t>
            </a:r>
            <a:r>
              <a:rPr lang="en-US" err="1"/>
              <a:t>Omnisverse</a:t>
            </a:r>
            <a:r>
              <a:rPr lang="en-US"/>
              <a:t>, we decided to split everything into two main categories: makeup and skin. We then went on to split it into different categories that pertain to each feature of your face and body.</a:t>
            </a:r>
          </a:p>
        </p:txBody>
      </p:sp>
      <p:sp>
        <p:nvSpPr>
          <p:cNvPr id="4" name="Slide Number Placeholder 3"/>
          <p:cNvSpPr>
            <a:spLocks noGrp="1"/>
          </p:cNvSpPr>
          <p:nvPr>
            <p:ph type="sldNum" sz="quarter" idx="5"/>
          </p:nvPr>
        </p:nvSpPr>
        <p:spPr/>
        <p:txBody>
          <a:bodyPr/>
          <a:lstStyle/>
          <a:p>
            <a:fld id="{D0FA0475-DE38-C140-AA8F-12263A91D619}" type="slidenum">
              <a:rPr lang="en-US" smtClean="0"/>
              <a:t>88</a:t>
            </a:fld>
            <a:endParaRPr lang="en-US"/>
          </a:p>
        </p:txBody>
      </p:sp>
    </p:spTree>
    <p:extLst>
      <p:ext uri="{BB962C8B-B14F-4D97-AF65-F5344CB8AC3E}">
        <p14:creationId xmlns:p14="http://schemas.microsoft.com/office/powerpoint/2010/main" val="39887865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user flow, we recreated the user flow of how someone would navigate through our website and services. We split it into four sections: the homepage, the skincare analysis app, </a:t>
            </a:r>
            <a:r>
              <a:rPr lang="en-US" err="1"/>
              <a:t>omnisverse</a:t>
            </a:r>
            <a:r>
              <a:rPr lang="en-US"/>
              <a:t>, and checkout process. Users start in the homepage then have the choice to go to </a:t>
            </a:r>
            <a:r>
              <a:rPr lang="en-US" err="1"/>
              <a:t>omnisverse</a:t>
            </a:r>
            <a:r>
              <a:rPr lang="en-US"/>
              <a:t> or skincare analysis page. Either way, they converge into the checkout process section where users can then buy their products.</a:t>
            </a:r>
          </a:p>
        </p:txBody>
      </p:sp>
      <p:sp>
        <p:nvSpPr>
          <p:cNvPr id="4" name="Slide Number Placeholder 3"/>
          <p:cNvSpPr>
            <a:spLocks noGrp="1"/>
          </p:cNvSpPr>
          <p:nvPr>
            <p:ph type="sldNum" sz="quarter" idx="5"/>
          </p:nvPr>
        </p:nvSpPr>
        <p:spPr/>
        <p:txBody>
          <a:bodyPr/>
          <a:lstStyle/>
          <a:p>
            <a:fld id="{D0FA0475-DE38-C140-AA8F-12263A91D619}" type="slidenum">
              <a:rPr lang="en-US" smtClean="0"/>
              <a:t>89</a:t>
            </a:fld>
            <a:endParaRPr lang="en-US"/>
          </a:p>
        </p:txBody>
      </p:sp>
    </p:spTree>
    <p:extLst>
      <p:ext uri="{BB962C8B-B14F-4D97-AF65-F5344CB8AC3E}">
        <p14:creationId xmlns:p14="http://schemas.microsoft.com/office/powerpoint/2010/main" val="41818814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 are getting into designing The Virtual Reality space. More specifically designing the 3d space for our make up products.</a:t>
            </a:r>
          </a:p>
          <a:p>
            <a:endParaRPr lang="en-US"/>
          </a:p>
          <a:p>
            <a:r>
              <a:rPr lang="en-US"/>
              <a:t>We started off by  sketching how we wanted the building to look. We decided to go with a standard square floor plan.  We Also decided to use </a:t>
            </a:r>
          </a:p>
          <a:p>
            <a:r>
              <a:rPr lang="en-US"/>
              <a:t>Display stands to showcase our products</a:t>
            </a:r>
          </a:p>
          <a:p>
            <a:endParaRPr lang="en-US"/>
          </a:p>
          <a:p>
            <a:r>
              <a:rPr lang="en-US"/>
              <a:t>We wanted to add circle openings to allow our virtual light source to enter the space in efficient and captivating ways. </a:t>
            </a:r>
          </a:p>
          <a:p>
            <a:endParaRPr lang="en-US"/>
          </a:p>
          <a:p>
            <a:r>
              <a:rPr lang="en-US"/>
              <a:t>After this, we built the 3D model and rendered it.</a:t>
            </a:r>
          </a:p>
          <a:p>
            <a:r>
              <a:rPr lang="en-US"/>
              <a:t> </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90</a:t>
            </a:fld>
            <a:endParaRPr lang="en-US"/>
          </a:p>
        </p:txBody>
      </p:sp>
    </p:spTree>
    <p:extLst>
      <p:ext uri="{BB962C8B-B14F-4D97-AF65-F5344CB8AC3E}">
        <p14:creationId xmlns:p14="http://schemas.microsoft.com/office/powerpoint/2010/main" val="2413765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rendered images of our Virtual reality makeup space. We decided to go with a dreamscape architectural aesthetic  because </a:t>
            </a:r>
          </a:p>
          <a:p>
            <a:r>
              <a:rPr lang="en-US"/>
              <a:t>We wanted to provide our customers with a  unique Virtual reality shopping experience.</a:t>
            </a:r>
          </a:p>
          <a:p>
            <a:endParaRPr lang="en-US"/>
          </a:p>
          <a:p>
            <a:r>
              <a:rPr lang="en-US"/>
              <a:t>The left image shows the final render of our display stands. It also shows how  our structures circular openings allow light to enter.</a:t>
            </a:r>
          </a:p>
          <a:p>
            <a:endParaRPr lang="en-US"/>
          </a:p>
          <a:p>
            <a:r>
              <a:rPr lang="en-US"/>
              <a:t>The second image shows the entrance to our Virtual Reality space..</a:t>
            </a:r>
          </a:p>
          <a:p>
            <a:endParaRPr lang="en-US"/>
          </a:p>
          <a:p>
            <a:r>
              <a:rPr lang="en-US"/>
              <a:t>All of our design choices for the 3d space were meant to create a warm and welcoming environment </a:t>
            </a:r>
          </a:p>
        </p:txBody>
      </p:sp>
      <p:sp>
        <p:nvSpPr>
          <p:cNvPr id="4" name="Slide Number Placeholder 3"/>
          <p:cNvSpPr>
            <a:spLocks noGrp="1"/>
          </p:cNvSpPr>
          <p:nvPr>
            <p:ph type="sldNum" sz="quarter" idx="5"/>
          </p:nvPr>
        </p:nvSpPr>
        <p:spPr/>
        <p:txBody>
          <a:bodyPr/>
          <a:lstStyle/>
          <a:p>
            <a:fld id="{D0FA0475-DE38-C140-AA8F-12263A91D619}" type="slidenum">
              <a:rPr lang="en-US" smtClean="0"/>
              <a:t>91</a:t>
            </a:fld>
            <a:endParaRPr lang="en-US"/>
          </a:p>
        </p:txBody>
      </p:sp>
    </p:spTree>
    <p:extLst>
      <p:ext uri="{BB962C8B-B14F-4D97-AF65-F5344CB8AC3E}">
        <p14:creationId xmlns:p14="http://schemas.microsoft.com/office/powerpoint/2010/main" val="21335969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This video showcases our 3d makeup space</a:t>
            </a:r>
          </a:p>
          <a:p>
            <a:pPr marL="0" indent="0">
              <a:buFontTx/>
              <a:buNone/>
            </a:pPr>
            <a:endParaRPr lang="en-US"/>
          </a:p>
          <a:p>
            <a:pPr marL="0" indent="0">
              <a:buFontTx/>
              <a:buNone/>
            </a:pPr>
            <a:r>
              <a:rPr lang="en-US"/>
              <a:t>Our users will have two ways to navigate our  Virtual Reality space. </a:t>
            </a:r>
          </a:p>
          <a:p>
            <a:pPr marL="0" indent="0">
              <a:buFontTx/>
              <a:buNone/>
            </a:pPr>
            <a:endParaRPr lang="en-US"/>
          </a:p>
          <a:p>
            <a:pPr marL="171450" indent="-171450">
              <a:buFontTx/>
              <a:buChar char="-"/>
            </a:pPr>
            <a:r>
              <a:rPr lang="en-US"/>
              <a:t>They can use their mouse and keyboard to walk and shop.</a:t>
            </a:r>
          </a:p>
          <a:p>
            <a:pPr marL="171450" indent="-171450">
              <a:buFontTx/>
              <a:buChar char="-"/>
            </a:pPr>
            <a:endParaRPr lang="en-US"/>
          </a:p>
          <a:p>
            <a:pPr marL="171450" indent="-171450">
              <a:buFontTx/>
              <a:buChar char="-"/>
            </a:pPr>
            <a:r>
              <a:rPr lang="en-US"/>
              <a:t>Or, if they don’t  have a strong enough PC they will be able to use navigations buttons on our</a:t>
            </a:r>
          </a:p>
          <a:p>
            <a:pPr marL="0" indent="0">
              <a:buFontTx/>
              <a:buNone/>
            </a:pPr>
            <a:r>
              <a:rPr lang="en-US"/>
              <a:t>website to shop. which we will talk more about when we discuss our prototype.</a:t>
            </a:r>
          </a:p>
          <a:p>
            <a:pPr marL="0" indent="0">
              <a:buFontTx/>
              <a:buNone/>
            </a:pPr>
            <a:endParaRPr lang="en-US"/>
          </a:p>
          <a:p>
            <a:pPr marL="0" indent="0">
              <a:buFontTx/>
              <a:buNone/>
            </a:pPr>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92</a:t>
            </a:fld>
            <a:endParaRPr lang="en-US"/>
          </a:p>
        </p:txBody>
      </p:sp>
    </p:spTree>
    <p:extLst>
      <p:ext uri="{BB962C8B-B14F-4D97-AF65-F5344CB8AC3E}">
        <p14:creationId xmlns:p14="http://schemas.microsoft.com/office/powerpoint/2010/main" val="32643534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So before designing the website we focused on wireframing our ideas, Here are a couple ideas we had for our Homepage. We all agreed to we wanted a carousal </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93</a:t>
            </a:fld>
            <a:endParaRPr lang="en-US"/>
          </a:p>
        </p:txBody>
      </p:sp>
    </p:spTree>
    <p:extLst>
      <p:ext uri="{BB962C8B-B14F-4D97-AF65-F5344CB8AC3E}">
        <p14:creationId xmlns:p14="http://schemas.microsoft.com/office/powerpoint/2010/main" val="1626960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This was our idea for the skin analysis to create an avatar to shop in the </a:t>
            </a:r>
            <a:r>
              <a:rPr lang="en-US" sz="1800" err="1">
                <a:effectLst/>
                <a:latin typeface="Calibri" panose="020F0502020204030204" pitchFamily="34" charset="0"/>
                <a:ea typeface="Calibri" panose="020F0502020204030204" pitchFamily="34" charset="0"/>
                <a:cs typeface="Times New Roman" panose="02020603050405020304" pitchFamily="18" charset="0"/>
              </a:rPr>
              <a:t>Omnisverse</a:t>
            </a:r>
            <a:r>
              <a:rPr lang="en-US" sz="1800">
                <a:effectLst/>
                <a:latin typeface="Calibri" panose="020F0502020204030204" pitchFamily="34" charset="0"/>
                <a:ea typeface="Calibri" panose="020F0502020204030204" pitchFamily="34" charset="0"/>
                <a:cs typeface="Times New Roman" panose="02020603050405020304" pitchFamily="18" charset="0"/>
              </a:rPr>
              <a:t> but we ended up scaping the idea of character creation as we decided users just needed convenience to jump right in to shop</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94</a:t>
            </a:fld>
            <a:endParaRPr lang="en-US"/>
          </a:p>
        </p:txBody>
      </p:sp>
    </p:spTree>
    <p:extLst>
      <p:ext uri="{BB962C8B-B14F-4D97-AF65-F5344CB8AC3E}">
        <p14:creationId xmlns:p14="http://schemas.microsoft.com/office/powerpoint/2010/main" val="788179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Before starting our interview, we wanted to help our participates to know what to expect from the interview and to help build rapport. We also wanted everyone to feel comfortable during the interview </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17</a:t>
            </a:fld>
            <a:endParaRPr lang="en-US"/>
          </a:p>
        </p:txBody>
      </p:sp>
    </p:spTree>
    <p:extLst>
      <p:ext uri="{BB962C8B-B14F-4D97-AF65-F5344CB8AC3E}">
        <p14:creationId xmlns:p14="http://schemas.microsoft.com/office/powerpoint/2010/main" val="5244721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our checkout process wireframes. Because of Jacobs law we wanted out checkout process similar to others </a:t>
            </a:r>
          </a:p>
        </p:txBody>
      </p:sp>
      <p:sp>
        <p:nvSpPr>
          <p:cNvPr id="4" name="Slide Number Placeholder 3"/>
          <p:cNvSpPr>
            <a:spLocks noGrp="1"/>
          </p:cNvSpPr>
          <p:nvPr>
            <p:ph type="sldNum" sz="quarter" idx="5"/>
          </p:nvPr>
        </p:nvSpPr>
        <p:spPr/>
        <p:txBody>
          <a:bodyPr/>
          <a:lstStyle/>
          <a:p>
            <a:fld id="{D0FA0475-DE38-C140-AA8F-12263A91D619}" type="slidenum">
              <a:rPr lang="en-US" smtClean="0"/>
              <a:t>95</a:t>
            </a:fld>
            <a:endParaRPr lang="en-US"/>
          </a:p>
        </p:txBody>
      </p:sp>
    </p:spTree>
    <p:extLst>
      <p:ext uri="{BB962C8B-B14F-4D97-AF65-F5344CB8AC3E}">
        <p14:creationId xmlns:p14="http://schemas.microsoft.com/office/powerpoint/2010/main" val="42608085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And we decided to also build an app to scan the users face as some people don’t have a webcam for their computer. We did think through the process of just uploading a photo or a drag in drop on the website, but to get an accurate reading the photo must be live </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96</a:t>
            </a:fld>
            <a:endParaRPr lang="en-US"/>
          </a:p>
        </p:txBody>
      </p:sp>
    </p:spTree>
    <p:extLst>
      <p:ext uri="{BB962C8B-B14F-4D97-AF65-F5344CB8AC3E}">
        <p14:creationId xmlns:p14="http://schemas.microsoft.com/office/powerpoint/2010/main" val="16298770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One of our users was tasked to add a </a:t>
            </a:r>
            <a:r>
              <a:rPr lang="en-US" err="1"/>
              <a:t>Smashbox</a:t>
            </a:r>
            <a:r>
              <a:rPr lang="en-US"/>
              <a:t> foundation bottle to their bag. Then they were tasked to go through the checkout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Afterward, the user was told to go through the skincare analysis app and buy the recommended products that were provided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They mentioned that they could not read the words that are on the product and would have liked to see what product they were hovering over. So, we decided to incorporate that 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our hi-fidelity prototype</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97</a:t>
            </a:fld>
            <a:endParaRPr lang="en-US"/>
          </a:p>
        </p:txBody>
      </p:sp>
    </p:spTree>
    <p:extLst>
      <p:ext uri="{BB962C8B-B14F-4D97-AF65-F5344CB8AC3E}">
        <p14:creationId xmlns:p14="http://schemas.microsoft.com/office/powerpoint/2010/main" val="27970340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finally, our prototype </a:t>
            </a:r>
          </a:p>
        </p:txBody>
      </p:sp>
      <p:sp>
        <p:nvSpPr>
          <p:cNvPr id="4" name="Slide Number Placeholder 3"/>
          <p:cNvSpPr>
            <a:spLocks noGrp="1"/>
          </p:cNvSpPr>
          <p:nvPr>
            <p:ph type="sldNum" sz="quarter" idx="5"/>
          </p:nvPr>
        </p:nvSpPr>
        <p:spPr/>
        <p:txBody>
          <a:bodyPr/>
          <a:lstStyle/>
          <a:p>
            <a:fld id="{D0FA0475-DE38-C140-AA8F-12263A91D619}" type="slidenum">
              <a:rPr lang="en-US" smtClean="0"/>
              <a:t>98</a:t>
            </a:fld>
            <a:endParaRPr lang="en-US"/>
          </a:p>
        </p:txBody>
      </p:sp>
    </p:spTree>
    <p:extLst>
      <p:ext uri="{BB962C8B-B14F-4D97-AF65-F5344CB8AC3E}">
        <p14:creationId xmlns:p14="http://schemas.microsoft.com/office/powerpoint/2010/main" val="265568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Here we have our questions that was asked during the interview. We wanted to get to know each participate and their beauty routine also to find out if they would they be interested in using technology while shopping</a:t>
            </a:r>
          </a:p>
          <a:p>
            <a:endParaRPr lang="en-US"/>
          </a:p>
        </p:txBody>
      </p:sp>
      <p:sp>
        <p:nvSpPr>
          <p:cNvPr id="4" name="Slide Number Placeholder 3"/>
          <p:cNvSpPr>
            <a:spLocks noGrp="1"/>
          </p:cNvSpPr>
          <p:nvPr>
            <p:ph type="sldNum" sz="quarter" idx="5"/>
          </p:nvPr>
        </p:nvSpPr>
        <p:spPr/>
        <p:txBody>
          <a:bodyPr/>
          <a:lstStyle/>
          <a:p>
            <a:fld id="{D0FA0475-DE38-C140-AA8F-12263A91D619}" type="slidenum">
              <a:rPr lang="en-US" smtClean="0"/>
              <a:t>18</a:t>
            </a:fld>
            <a:endParaRPr lang="en-US"/>
          </a:p>
        </p:txBody>
      </p:sp>
    </p:spTree>
    <p:extLst>
      <p:ext uri="{BB962C8B-B14F-4D97-AF65-F5344CB8AC3E}">
        <p14:creationId xmlns:p14="http://schemas.microsoft.com/office/powerpoint/2010/main" val="34669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questions continued </a:t>
            </a:r>
          </a:p>
        </p:txBody>
      </p:sp>
      <p:sp>
        <p:nvSpPr>
          <p:cNvPr id="4" name="Slide Number Placeholder 3"/>
          <p:cNvSpPr>
            <a:spLocks noGrp="1"/>
          </p:cNvSpPr>
          <p:nvPr>
            <p:ph type="sldNum" sz="quarter" idx="5"/>
          </p:nvPr>
        </p:nvSpPr>
        <p:spPr/>
        <p:txBody>
          <a:bodyPr/>
          <a:lstStyle/>
          <a:p>
            <a:fld id="{D0FA0475-DE38-C140-AA8F-12263A91D619}" type="slidenum">
              <a:rPr lang="en-US" smtClean="0"/>
              <a:t>19</a:t>
            </a:fld>
            <a:endParaRPr lang="en-US"/>
          </a:p>
        </p:txBody>
      </p:sp>
    </p:spTree>
    <p:extLst>
      <p:ext uri="{BB962C8B-B14F-4D97-AF65-F5344CB8AC3E}">
        <p14:creationId xmlns:p14="http://schemas.microsoft.com/office/powerpoint/2010/main" val="227799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85387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12/11/2022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12/11/2022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09012" y="553339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12/11/2022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12/11/2022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12/11/2022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12/11/2022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3B_F3D123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0C_F7F452A.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0D_241AE6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svg"/></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6_B044E146.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microsoft.com/office/2018/10/relationships/comments" Target="../comments/modernComment_104_72FEB7A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png"/><Relationship Id="rId2" Type="http://schemas.microsoft.com/office/2018/10/relationships/comments" Target="../comments/modernComment_105_FEB929AE.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9_96C7A958.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9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e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notesSlide" Target="../notesSlides/notesSlide67.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60.png"/><Relationship Id="rId4" Type="http://schemas.openxmlformats.org/officeDocument/2006/relationships/image" Target="../media/image59.png"/></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4DFDE50-F7D8-3DB4-D3ED-4E54776C5F9D}"/>
              </a:ext>
            </a:extLst>
          </p:cNvPr>
          <p:cNvSpPr>
            <a:spLocks noGrp="1"/>
          </p:cNvSpPr>
          <p:nvPr>
            <p:ph type="ctrTitle"/>
          </p:nvPr>
        </p:nvSpPr>
        <p:spPr>
          <a:xfrm>
            <a:off x="8842248" y="1481328"/>
            <a:ext cx="2926080" cy="2468880"/>
          </a:xfrm>
        </p:spPr>
        <p:txBody>
          <a:bodyPr>
            <a:normAutofit/>
          </a:bodyPr>
          <a:lstStyle/>
          <a:p>
            <a:pPr algn="l"/>
            <a:r>
              <a:rPr lang="en-US" sz="3700">
                <a:latin typeface="Nunito" pitchFamily="2" charset="0"/>
                <a:cs typeface="Calibri Light"/>
              </a:rPr>
              <a:t>Omnis Company Presentation</a:t>
            </a:r>
            <a:endParaRPr lang="en-US" sz="3700">
              <a:latin typeface="Nunito" pitchFamily="2" charset="0"/>
            </a:endParaRPr>
          </a:p>
        </p:txBody>
      </p:sp>
      <p:sp>
        <p:nvSpPr>
          <p:cNvPr id="107"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Shape 110">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descr="A picture containing building&#10;&#10;Description automatically generated">
            <a:extLst>
              <a:ext uri="{FF2B5EF4-FFF2-40B4-BE49-F238E27FC236}">
                <a16:creationId xmlns:a16="http://schemas.microsoft.com/office/drawing/2014/main" id="{24A627AD-7DDA-73CA-4D6C-8E0F705981FE}"/>
              </a:ext>
            </a:extLst>
          </p:cNvPr>
          <p:cNvPicPr>
            <a:picLocks noChangeAspect="1"/>
          </p:cNvPicPr>
          <p:nvPr/>
        </p:nvPicPr>
        <p:blipFill rotWithShape="1">
          <a:blip r:embed="rId2">
            <a:extLst>
              <a:ext uri="{28A0092B-C50C-407E-A947-70E740481C1C}">
                <a14:useLocalDpi xmlns:a14="http://schemas.microsoft.com/office/drawing/2010/main" val="0"/>
              </a:ext>
            </a:extLst>
          </a:blip>
          <a:srcRect l="9154" r="913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pic>
        <p:nvPicPr>
          <p:cNvPr id="4" name="Picture 3" descr="Logo&#10;&#10;Description automatically generated">
            <a:extLst>
              <a:ext uri="{FF2B5EF4-FFF2-40B4-BE49-F238E27FC236}">
                <a16:creationId xmlns:a16="http://schemas.microsoft.com/office/drawing/2014/main" id="{0AED96AC-8B97-B3C7-8E5A-8171309BAA15}"/>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27217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E31A0-EFB3-3E0F-0970-2067C7E50E86}"/>
              </a:ext>
            </a:extLst>
          </p:cNvPr>
          <p:cNvSpPr>
            <a:spLocks noGrp="1"/>
          </p:cNvSpPr>
          <p:nvPr>
            <p:ph type="title"/>
          </p:nvPr>
        </p:nvSpPr>
        <p:spPr>
          <a:xfrm>
            <a:off x="1245072" y="1289765"/>
            <a:ext cx="3651101" cy="4270963"/>
          </a:xfrm>
        </p:spPr>
        <p:txBody>
          <a:bodyPr anchor="ctr">
            <a:normAutofit/>
          </a:bodyPr>
          <a:lstStyle/>
          <a:p>
            <a:pPr algn="ctr"/>
            <a:r>
              <a:rPr lang="en-US" sz="4800">
                <a:solidFill>
                  <a:srgbClr val="FFFFFF"/>
                </a:solidFill>
              </a:rPr>
              <a:t>Participants</a:t>
            </a:r>
          </a:p>
        </p:txBody>
      </p:sp>
      <p:sp>
        <p:nvSpPr>
          <p:cNvPr id="5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4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71BCAFD8-C2CC-8F55-3A49-832A66A5031C}"/>
              </a:ext>
            </a:extLst>
          </p:cNvPr>
          <p:cNvSpPr>
            <a:spLocks noGrp="1"/>
          </p:cNvSpPr>
          <p:nvPr>
            <p:ph idx="1"/>
          </p:nvPr>
        </p:nvSpPr>
        <p:spPr>
          <a:xfrm>
            <a:off x="6297233" y="518400"/>
            <a:ext cx="4771607" cy="5837949"/>
          </a:xfrm>
        </p:spPr>
        <p:txBody>
          <a:bodyPr anchor="ctr">
            <a:normAutofit/>
          </a:bodyPr>
          <a:lstStyle/>
          <a:p>
            <a:r>
              <a:rPr lang="en-US" sz="2000">
                <a:solidFill>
                  <a:schemeClr val="tx1">
                    <a:alpha val="80000"/>
                  </a:schemeClr>
                </a:solidFill>
              </a:rPr>
              <a:t>Age group 18-35. </a:t>
            </a:r>
            <a:endParaRPr lang="en-US">
              <a:solidFill>
                <a:schemeClr val="tx1">
                  <a:alpha val="80000"/>
                </a:schemeClr>
              </a:solidFill>
            </a:endParaRPr>
          </a:p>
          <a:p>
            <a:r>
              <a:rPr lang="en-US" sz="2000">
                <a:solidFill>
                  <a:schemeClr val="tx1">
                    <a:alpha val="80000"/>
                  </a:schemeClr>
                </a:solidFill>
              </a:rPr>
              <a:t>Men and Women </a:t>
            </a:r>
          </a:p>
          <a:p>
            <a:r>
              <a:rPr lang="en-US" sz="2000">
                <a:solidFill>
                  <a:schemeClr val="tx1">
                    <a:alpha val="80000"/>
                  </a:schemeClr>
                </a:solidFill>
              </a:rPr>
              <a:t>Largest consumer of beauty products.</a:t>
            </a:r>
          </a:p>
          <a:p>
            <a:r>
              <a:rPr lang="en-US" sz="2000">
                <a:solidFill>
                  <a:schemeClr val="tx1">
                    <a:alpha val="80000"/>
                  </a:schemeClr>
                </a:solidFill>
              </a:rPr>
              <a:t>AR and VR technology familiarity. ​</a:t>
            </a:r>
            <a:endParaRPr lang="en-US">
              <a:solidFill>
                <a:schemeClr val="tx1">
                  <a:alpha val="80000"/>
                </a:schemeClr>
              </a:solidFill>
            </a:endParaRPr>
          </a:p>
          <a:p>
            <a:pPr marL="342900" indent="-342900"/>
            <a:r>
              <a:rPr lang="en-US" sz="2000">
                <a:solidFill>
                  <a:schemeClr val="tx1">
                    <a:alpha val="80000"/>
                  </a:schemeClr>
                </a:solidFill>
              </a:rPr>
              <a:t>Insight</a:t>
            </a:r>
          </a:p>
        </p:txBody>
      </p:sp>
      <p:sp>
        <p:nvSpPr>
          <p:cNvPr id="4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49" name="Straight Connector 4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B6272D55-0C58-4055-EBF4-2CDD6C8E6364}"/>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4090569523"/>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88D05-1071-9EDC-676B-E680ADA2656C}"/>
              </a:ext>
            </a:extLst>
          </p:cNvPr>
          <p:cNvSpPr>
            <a:spLocks noGrp="1"/>
          </p:cNvSpPr>
          <p:nvPr>
            <p:ph type="title"/>
          </p:nvPr>
        </p:nvSpPr>
        <p:spPr>
          <a:xfrm>
            <a:off x="1245072" y="1289765"/>
            <a:ext cx="3651101" cy="4270963"/>
          </a:xfrm>
        </p:spPr>
        <p:txBody>
          <a:bodyPr anchor="ctr">
            <a:normAutofit/>
          </a:bodyPr>
          <a:lstStyle/>
          <a:p>
            <a:pPr algn="ctr"/>
            <a:r>
              <a:rPr lang="en-US" sz="5600">
                <a:solidFill>
                  <a:srgbClr val="FFFFFF"/>
                </a:solidFill>
              </a:rPr>
              <a:t>Location</a:t>
            </a:r>
          </a:p>
        </p:txBody>
      </p:sp>
      <p:sp>
        <p:nvSpPr>
          <p:cNvPr id="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AE34DE8-96D2-8A1C-7797-EF8DF54D2FE5}"/>
              </a:ext>
            </a:extLst>
          </p:cNvPr>
          <p:cNvSpPr>
            <a:spLocks noGrp="1"/>
          </p:cNvSpPr>
          <p:nvPr>
            <p:ph idx="1"/>
          </p:nvPr>
        </p:nvSpPr>
        <p:spPr>
          <a:xfrm>
            <a:off x="6493176" y="-555657"/>
            <a:ext cx="4771607" cy="5837949"/>
          </a:xfrm>
        </p:spPr>
        <p:txBody>
          <a:bodyPr anchor="ctr">
            <a:normAutofit/>
          </a:bodyPr>
          <a:lstStyle/>
          <a:p>
            <a:pPr marL="0" indent="0">
              <a:buNone/>
            </a:pPr>
            <a:r>
              <a:rPr lang="en-US" sz="2000">
                <a:solidFill>
                  <a:schemeClr val="tx1">
                    <a:alpha val="80000"/>
                  </a:schemeClr>
                </a:solidFill>
              </a:rPr>
              <a:t>Interviews will be conducted remotely via Microsoft Teams. A backup video platform will be used should there be any technical issues.</a:t>
            </a:r>
          </a:p>
        </p:txBody>
      </p:sp>
      <p:sp>
        <p:nvSpPr>
          <p:cNvPr id="2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31" name="Straight Connector 3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8793EE3B-A54F-E3CE-C81E-0B35574D358B}"/>
              </a:ext>
            </a:extLst>
          </p:cNvPr>
          <p:cNvPicPr/>
          <p:nvPr/>
        </p:nvPicPr>
        <p:blipFill>
          <a:blip r:embed="rId2">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819566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245072" y="1289765"/>
            <a:ext cx="3651101" cy="4270963"/>
          </a:xfrm>
        </p:spPr>
        <p:txBody>
          <a:bodyPr anchor="ctr">
            <a:normAutofit/>
          </a:bodyPr>
          <a:lstStyle/>
          <a:p>
            <a:pPr algn="ctr"/>
            <a:r>
              <a:rPr lang="en-US" sz="5600">
                <a:solidFill>
                  <a:srgbClr val="FFFFFF"/>
                </a:solidFill>
              </a:rPr>
              <a:t>Consent and NDA</a:t>
            </a:r>
          </a:p>
        </p:txBody>
      </p:sp>
      <p:sp>
        <p:nvSpPr>
          <p:cNvPr id="7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7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pPr marL="0" indent="0">
              <a:buNone/>
            </a:pPr>
            <a:r>
              <a:rPr lang="en-US" sz="2000">
                <a:solidFill>
                  <a:schemeClr val="tx1">
                    <a:alpha val="80000"/>
                  </a:schemeClr>
                </a:solidFill>
              </a:rPr>
              <a:t>Consent to be recorded and interviewed will be acquired verbally before the interview starts. No NDA is needed.​</a:t>
            </a:r>
          </a:p>
        </p:txBody>
      </p:sp>
      <p:sp>
        <p:nvSpPr>
          <p:cNvPr id="7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81" name="Straight Connector 8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CEE22762-EE28-F1C9-F38B-01A8F1ABC391}"/>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520803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3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4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245072" y="1289765"/>
            <a:ext cx="3651101" cy="4270963"/>
          </a:xfrm>
        </p:spPr>
        <p:txBody>
          <a:bodyPr anchor="ctr">
            <a:normAutofit/>
          </a:bodyPr>
          <a:lstStyle/>
          <a:p>
            <a:pPr algn="ctr"/>
            <a:r>
              <a:rPr lang="en-US" sz="4300">
                <a:solidFill>
                  <a:srgbClr val="FFFFFF"/>
                </a:solidFill>
              </a:rPr>
              <a:t>Deliverables and Time Frame</a:t>
            </a:r>
          </a:p>
        </p:txBody>
      </p:sp>
      <p:sp>
        <p:nvSpPr>
          <p:cNvPr id="7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7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pPr marL="0" indent="0">
              <a:buNone/>
            </a:pPr>
            <a:r>
              <a:rPr lang="en-US" sz="2000">
                <a:solidFill>
                  <a:schemeClr val="tx1">
                    <a:alpha val="80000"/>
                  </a:schemeClr>
                </a:solidFill>
              </a:rPr>
              <a:t>Interview sessions will be conducted from 10/8-10/13. </a:t>
            </a:r>
          </a:p>
          <a:p>
            <a:pPr marL="0" indent="0">
              <a:buNone/>
            </a:pPr>
            <a:r>
              <a:rPr lang="en-US" sz="2000">
                <a:solidFill>
                  <a:schemeClr val="tx1">
                    <a:alpha val="80000"/>
                  </a:schemeClr>
                </a:solidFill>
              </a:rPr>
              <a:t>Deliverables will include:​</a:t>
            </a:r>
          </a:p>
          <a:p>
            <a:r>
              <a:rPr lang="en-US" sz="2000">
                <a:solidFill>
                  <a:schemeClr val="tx1">
                    <a:alpha val="80000"/>
                  </a:schemeClr>
                </a:solidFill>
              </a:rPr>
              <a:t>Notes​</a:t>
            </a:r>
          </a:p>
          <a:p>
            <a:r>
              <a:rPr lang="en-US" sz="2000">
                <a:solidFill>
                  <a:schemeClr val="tx1">
                    <a:alpha val="80000"/>
                  </a:schemeClr>
                </a:solidFill>
              </a:rPr>
              <a:t>Transcription </a:t>
            </a:r>
          </a:p>
          <a:p>
            <a:r>
              <a:rPr lang="en-US" sz="2000">
                <a:solidFill>
                  <a:schemeClr val="tx1">
                    <a:alpha val="80000"/>
                  </a:schemeClr>
                </a:solidFill>
              </a:rPr>
              <a:t>Recording</a:t>
            </a:r>
          </a:p>
        </p:txBody>
      </p:sp>
      <p:sp>
        <p:nvSpPr>
          <p:cNvPr id="8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81" name="Straight Connector 4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E3E272B7-7DE1-ADF6-DB71-93768370C714}"/>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4125886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245072" y="1289765"/>
            <a:ext cx="3651101" cy="4270963"/>
          </a:xfrm>
        </p:spPr>
        <p:txBody>
          <a:bodyPr anchor="ctr">
            <a:normAutofit/>
          </a:bodyPr>
          <a:lstStyle/>
          <a:p>
            <a:pPr algn="ctr"/>
            <a:r>
              <a:rPr lang="en-US" sz="4300">
                <a:solidFill>
                  <a:srgbClr val="FFFFFF"/>
                </a:solidFill>
              </a:rPr>
              <a:t>Team Expectations</a:t>
            </a:r>
          </a:p>
        </p:txBody>
      </p:sp>
      <p:sp>
        <p:nvSpPr>
          <p:cNvPr id="5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5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pPr marL="0" indent="0">
              <a:buNone/>
            </a:pPr>
            <a:r>
              <a:rPr lang="en-US" sz="2000">
                <a:solidFill>
                  <a:schemeClr val="tx1">
                    <a:alpha val="80000"/>
                  </a:schemeClr>
                </a:solidFill>
              </a:rPr>
              <a:t>Agreed to:​</a:t>
            </a:r>
          </a:p>
          <a:p>
            <a:r>
              <a:rPr lang="en-US" sz="2000">
                <a:solidFill>
                  <a:schemeClr val="tx1">
                    <a:alpha val="80000"/>
                  </a:schemeClr>
                </a:solidFill>
              </a:rPr>
              <a:t>All interviews done by Thursday evening​</a:t>
            </a:r>
          </a:p>
          <a:p>
            <a:r>
              <a:rPr lang="en-US" sz="2000">
                <a:solidFill>
                  <a:schemeClr val="tx1">
                    <a:alpha val="80000"/>
                  </a:schemeClr>
                </a:solidFill>
              </a:rPr>
              <a:t>Communicate the date and time of the interview​</a:t>
            </a:r>
          </a:p>
          <a:p>
            <a:r>
              <a:rPr lang="en-US" sz="2000">
                <a:solidFill>
                  <a:schemeClr val="tx1">
                    <a:alpha val="80000"/>
                  </a:schemeClr>
                </a:solidFill>
              </a:rPr>
              <a:t>Keep the team informed with any issues</a:t>
            </a:r>
          </a:p>
        </p:txBody>
      </p:sp>
      <p:sp>
        <p:nvSpPr>
          <p:cNvPr id="5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56" name="Straight Connector 5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79EB59CA-754D-DD4E-A0D7-D1A648A7746F}"/>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18338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3467" y="321734"/>
            <a:ext cx="10905066" cy="1135737"/>
          </a:xfrm>
        </p:spPr>
        <p:txBody>
          <a:bodyPr>
            <a:normAutofit/>
          </a:bodyPr>
          <a:lstStyle/>
          <a:p>
            <a:r>
              <a:rPr lang="en-US" sz="3600"/>
              <a:t>Data and Analysis</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24C0B0F-EE6A-8B44-B5D7-B3DB00B42A1B}"/>
              </a:ext>
            </a:extLst>
          </p:cNvPr>
          <p:cNvGraphicFramePr>
            <a:graphicFrameLocks noGrp="1"/>
          </p:cNvGraphicFramePr>
          <p:nvPr>
            <p:ph idx="1"/>
            <p:extLst>
              <p:ext uri="{D42A27DB-BD31-4B8C-83A1-F6EECF244321}">
                <p14:modId xmlns:p14="http://schemas.microsoft.com/office/powerpoint/2010/main" val="350348599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Logo&#10;&#10;Description automatically generated">
            <a:extLst>
              <a:ext uri="{FF2B5EF4-FFF2-40B4-BE49-F238E27FC236}">
                <a16:creationId xmlns:a16="http://schemas.microsoft.com/office/drawing/2014/main" id="{04458175-92E1-1062-5AB1-71A593EC3BFB}"/>
              </a:ext>
            </a:extLst>
          </p:cNvPr>
          <p:cNvPicPr/>
          <p:nvPr/>
        </p:nvPicPr>
        <p:blipFill>
          <a:blip r:embed="rId7">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359675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BBEEA57-3AB4-1F9B-E3F7-9E304E2DF842}"/>
              </a:ext>
            </a:extLst>
          </p:cNvPr>
          <p:cNvSpPr>
            <a:spLocks noGrp="1"/>
          </p:cNvSpPr>
          <p:nvPr>
            <p:ph type="title"/>
          </p:nvPr>
        </p:nvSpPr>
        <p:spPr>
          <a:xfrm>
            <a:off x="1188069" y="381935"/>
            <a:ext cx="4008583" cy="5974414"/>
          </a:xfrm>
        </p:spPr>
        <p:txBody>
          <a:bodyPr anchor="ctr">
            <a:normAutofit/>
          </a:bodyPr>
          <a:lstStyle/>
          <a:p>
            <a:r>
              <a:rPr lang="en-US">
                <a:solidFill>
                  <a:srgbClr val="FFFFFF"/>
                </a:solidFill>
              </a:rPr>
              <a:t>Pre-screening Questionnaire</a:t>
            </a:r>
          </a:p>
        </p:txBody>
      </p:sp>
      <p:grpSp>
        <p:nvGrpSpPr>
          <p:cNvPr id="25" name="Group 24">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2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2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AF7E1EFB-4D38-D56E-C0F3-C34444D1F6DB}"/>
              </a:ext>
            </a:extLst>
          </p:cNvPr>
          <p:cNvSpPr>
            <a:spLocks noGrp="1"/>
          </p:cNvSpPr>
          <p:nvPr>
            <p:ph idx="1"/>
          </p:nvPr>
        </p:nvSpPr>
        <p:spPr>
          <a:xfrm>
            <a:off x="6297233" y="518400"/>
            <a:ext cx="4771607" cy="5837949"/>
          </a:xfrm>
        </p:spPr>
        <p:txBody>
          <a:bodyPr anchor="ctr">
            <a:normAutofit/>
          </a:bodyPr>
          <a:lstStyle/>
          <a:p>
            <a:pPr marL="0" indent="0">
              <a:buNone/>
            </a:pPr>
            <a:endParaRPr lang="en-US" sz="2000">
              <a:solidFill>
                <a:schemeClr val="tx1">
                  <a:alpha val="80000"/>
                </a:schemeClr>
              </a:solidFill>
            </a:endParaRPr>
          </a:p>
          <a:p>
            <a:r>
              <a:rPr lang="en-US" sz="2000">
                <a:solidFill>
                  <a:schemeClr val="tx1">
                    <a:alpha val="80000"/>
                  </a:schemeClr>
                </a:solidFill>
              </a:rPr>
              <a:t>How old are you?​</a:t>
            </a:r>
            <a:endParaRPr lang="en-US" sz="2000">
              <a:solidFill>
                <a:srgbClr val="121212">
                  <a:alpha val="80000"/>
                </a:srgbClr>
              </a:solidFill>
            </a:endParaRPr>
          </a:p>
          <a:p>
            <a:r>
              <a:rPr lang="en-US" sz="2000">
                <a:solidFill>
                  <a:schemeClr val="tx1">
                    <a:alpha val="80000"/>
                  </a:schemeClr>
                </a:solidFill>
              </a:rPr>
              <a:t>What is your experience using beauty products?​</a:t>
            </a:r>
          </a:p>
          <a:p>
            <a:r>
              <a:rPr lang="en-US" sz="2000">
                <a:solidFill>
                  <a:schemeClr val="tx1">
                    <a:alpha val="80000"/>
                  </a:schemeClr>
                </a:solidFill>
              </a:rPr>
              <a:t>How often do you use beauty products?​</a:t>
            </a:r>
          </a:p>
          <a:p>
            <a:r>
              <a:rPr lang="en-US" sz="2000">
                <a:solidFill>
                  <a:schemeClr val="tx1">
                    <a:alpha val="80000"/>
                  </a:schemeClr>
                </a:solidFill>
              </a:rPr>
              <a:t>How do you buy beauty products?​</a:t>
            </a:r>
          </a:p>
          <a:p>
            <a:r>
              <a:rPr lang="en-US" sz="2000">
                <a:solidFill>
                  <a:schemeClr val="tx1">
                    <a:alpha val="80000"/>
                  </a:schemeClr>
                </a:solidFill>
              </a:rPr>
              <a:t>Do you know what Augmented Reality is?​</a:t>
            </a:r>
          </a:p>
          <a:p>
            <a:r>
              <a:rPr lang="en-US" sz="2000">
                <a:solidFill>
                  <a:schemeClr val="tx1">
                    <a:alpha val="80000"/>
                  </a:schemeClr>
                </a:solidFill>
              </a:rPr>
              <a:t>Do you know what Virtual Reality is?​</a:t>
            </a:r>
          </a:p>
          <a:p>
            <a:r>
              <a:rPr lang="en-US" sz="2000">
                <a:solidFill>
                  <a:schemeClr val="tx1">
                    <a:alpha val="80000"/>
                  </a:schemeClr>
                </a:solidFill>
              </a:rPr>
              <a:t>Will you be able to meet with us via Microsoft Teams?​</a:t>
            </a:r>
          </a:p>
          <a:p>
            <a:r>
              <a:rPr lang="en-US" sz="2000">
                <a:solidFill>
                  <a:schemeClr val="tx1">
                    <a:alpha val="80000"/>
                  </a:schemeClr>
                </a:solidFill>
              </a:rPr>
              <a:t>If you do not have Microsoft Teams installed, are you able to install it?</a:t>
            </a:r>
          </a:p>
        </p:txBody>
      </p:sp>
      <p:cxnSp>
        <p:nvCxnSpPr>
          <p:cNvPr id="30" name="Straight Connector 2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C61BF772-CCFF-A71B-EA40-964EAB8391AB}"/>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966314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4"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96" name="Rectangle 95">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2880360" y="841248"/>
            <a:ext cx="6227064" cy="1234440"/>
          </a:xfrm>
        </p:spPr>
        <p:txBody>
          <a:bodyPr anchor="t">
            <a:normAutofit/>
          </a:bodyPr>
          <a:lstStyle/>
          <a:p>
            <a:r>
              <a:rPr lang="en-US" sz="4000">
                <a:solidFill>
                  <a:schemeClr val="accent1"/>
                </a:solidFill>
              </a:rPr>
              <a:t>Introduction</a:t>
            </a:r>
          </a:p>
        </p:txBody>
      </p:sp>
      <p:sp>
        <p:nvSpPr>
          <p:cNvPr id="98" name="Isosceles Triangle 97">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2880360" y="2249424"/>
            <a:ext cx="6227064" cy="3803904"/>
          </a:xfrm>
        </p:spPr>
        <p:txBody>
          <a:bodyPr>
            <a:normAutofit/>
          </a:bodyPr>
          <a:lstStyle/>
          <a:p>
            <a:pPr marL="0" indent="0">
              <a:buNone/>
            </a:pPr>
            <a:r>
              <a:rPr lang="en-US" sz="1200"/>
              <a:t>Hello _______, how are you? (Initiate small talk to build some rapport)​</a:t>
            </a:r>
          </a:p>
          <a:p>
            <a:pPr marL="0" indent="0">
              <a:buNone/>
            </a:pPr>
            <a:r>
              <a:rPr lang="en-US" sz="1200"/>
              <a:t>Thank you for participating in this interview. We are interested in understanding how you find, shop and use beauty products and talking with you will help us understand that better. So, we really appreciate you taking the time to talk with us.​</a:t>
            </a:r>
          </a:p>
          <a:p>
            <a:pPr marL="0" indent="0">
              <a:buNone/>
            </a:pPr>
            <a:r>
              <a:rPr lang="en-US" sz="1200"/>
              <a:t>In this interview I want to focus on your experience with beauty products, beauty stores, and any technological interface you use to access them. There are no right or wrong answers, we just want to hear about your experience. The interview should only take about 30 min or so depending on how much we talk. This interview is voluntary, and you can opt out at any time for any reason. Everything you say is anonymous; so, if I share some quotes from the interview with my colleagues, they will not know who said them.​</a:t>
            </a:r>
          </a:p>
          <a:p>
            <a:pPr marL="0" indent="0">
              <a:buNone/>
            </a:pPr>
            <a:r>
              <a:rPr lang="en-US" sz="1200"/>
              <a:t>Before I begin, I want to ask if it is okay for my colleague to take notes while we talk? Allowing them to take notes will help me to focus more on what you are saying. I also want to ask if it is okay for us to record this interview? Like I mentioned, everything you say is anonymous and will not be tied back to you.​</a:t>
            </a:r>
          </a:p>
          <a:p>
            <a:pPr marL="0" indent="0">
              <a:buNone/>
            </a:pPr>
            <a:r>
              <a:rPr lang="en-US" sz="1200"/>
              <a:t>Finally, do I have your verbal consent to continue with the interview?</a:t>
            </a:r>
          </a:p>
        </p:txBody>
      </p:sp>
      <p:pic>
        <p:nvPicPr>
          <p:cNvPr id="4" name="Picture 3" descr="Logo&#10;&#10;Description automatically generated">
            <a:extLst>
              <a:ext uri="{FF2B5EF4-FFF2-40B4-BE49-F238E27FC236}">
                <a16:creationId xmlns:a16="http://schemas.microsoft.com/office/drawing/2014/main" id="{98FD8E57-FE8C-BEA1-0277-8E7536AA0EA2}"/>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59999018"/>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FE2FE29-1120-4FE4-9FDA-311CBA66F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2"/>
            <a:ext cx="4688632"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226" y="926649"/>
            <a:ext cx="4415290" cy="5066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3BE3671-0C43-4D05-A267-3400AD091C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79" y="3758184"/>
            <a:ext cx="2139190" cy="2373963"/>
            <a:chOff x="723679" y="3758184"/>
            <a:chExt cx="2139190" cy="2373963"/>
          </a:xfrm>
        </p:grpSpPr>
        <p:sp>
          <p:nvSpPr>
            <p:cNvPr id="28" name="Rectangle 66">
              <a:extLst>
                <a:ext uri="{FF2B5EF4-FFF2-40B4-BE49-F238E27FC236}">
                  <a16:creationId xmlns:a16="http://schemas.microsoft.com/office/drawing/2014/main" id="{4284BA9C-01AC-48B3-8010-804869A0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3E232F3A-24DA-47FC-A6E7-8347EA07A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2B7D041A-D364-4BF2-9F8A-0294D0918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1CB5A6AE-FC55-4655-AE45-5E9A3F328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500BEBAD-632B-4E00-AD16-C6A03CD1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29BEDA70-8722-46C0-A1EB-8CDFEE592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2">
              <a:extLst>
                <a:ext uri="{FF2B5EF4-FFF2-40B4-BE49-F238E27FC236}">
                  <a16:creationId xmlns:a16="http://schemas.microsoft.com/office/drawing/2014/main" id="{3979BE25-E2B2-4CF8-85A1-65AD3E0CF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2C9FF4D0-2F5C-4E54-AC5A-58A6169BA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B94E4ABC-1B44-4E4D-9065-F67D887D7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2">
              <a:extLst>
                <a:ext uri="{FF2B5EF4-FFF2-40B4-BE49-F238E27FC236}">
                  <a16:creationId xmlns:a16="http://schemas.microsoft.com/office/drawing/2014/main" id="{FDDFF3EB-39A2-4D3F-AD9F-0CF4409EA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9">
              <a:extLst>
                <a:ext uri="{FF2B5EF4-FFF2-40B4-BE49-F238E27FC236}">
                  <a16:creationId xmlns:a16="http://schemas.microsoft.com/office/drawing/2014/main" id="{DB732EBE-ED01-4374-8D0C-8AF6E5A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2">
              <a:extLst>
                <a:ext uri="{FF2B5EF4-FFF2-40B4-BE49-F238E27FC236}">
                  <a16:creationId xmlns:a16="http://schemas.microsoft.com/office/drawing/2014/main" id="{D22DDEF5-6AF3-4D7C-BC62-4409D396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2">
              <a:extLst>
                <a:ext uri="{FF2B5EF4-FFF2-40B4-BE49-F238E27FC236}">
                  <a16:creationId xmlns:a16="http://schemas.microsoft.com/office/drawing/2014/main" id="{C376CD22-707A-45BF-B1E0-3F62124A5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2">
              <a:extLst>
                <a:ext uri="{FF2B5EF4-FFF2-40B4-BE49-F238E27FC236}">
                  <a16:creationId xmlns:a16="http://schemas.microsoft.com/office/drawing/2014/main" id="{77D3C970-47FF-4506-B61A-DCAA63289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9">
              <a:extLst>
                <a:ext uri="{FF2B5EF4-FFF2-40B4-BE49-F238E27FC236}">
                  <a16:creationId xmlns:a16="http://schemas.microsoft.com/office/drawing/2014/main" id="{3D0163D1-030C-49AE-83F7-8B6F17D3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68397BEB-F2C5-49D6-8F17-BC81796AC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8C1B7012-AA7A-4E78-965E-ABD7EC337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2">
              <a:extLst>
                <a:ext uri="{FF2B5EF4-FFF2-40B4-BE49-F238E27FC236}">
                  <a16:creationId xmlns:a16="http://schemas.microsoft.com/office/drawing/2014/main" id="{ADA7F354-F3A6-49A0-AF9C-EC69C2A31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82531391-74CB-4FBD-97B7-D73D91C44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3CD46824-FF3A-460F-8F13-1B2A420A1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15EE979E-5456-4D5F-83BF-158EB8B24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B5123B19-3717-4BC1-B7CE-C6727099C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25F3BA9E-DEA1-4368-A4BE-FB9C9C3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2">
              <a:extLst>
                <a:ext uri="{FF2B5EF4-FFF2-40B4-BE49-F238E27FC236}">
                  <a16:creationId xmlns:a16="http://schemas.microsoft.com/office/drawing/2014/main" id="{0EFD15C2-3CE6-43C9-AA85-2000C0A6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2">
              <a:extLst>
                <a:ext uri="{FF2B5EF4-FFF2-40B4-BE49-F238E27FC236}">
                  <a16:creationId xmlns:a16="http://schemas.microsoft.com/office/drawing/2014/main" id="{A7D19408-5ACA-46A3-8FC7-0A2B511B2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9">
              <a:extLst>
                <a:ext uri="{FF2B5EF4-FFF2-40B4-BE49-F238E27FC236}">
                  <a16:creationId xmlns:a16="http://schemas.microsoft.com/office/drawing/2014/main" id="{C39A546E-F35B-4AF5-9F7E-F7CC78DD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4C051F4E-E13F-4468-BCAB-379380355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99A94C11-96BF-4E23-9B0F-CCCF0E690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
              <a:extLst>
                <a:ext uri="{FF2B5EF4-FFF2-40B4-BE49-F238E27FC236}">
                  <a16:creationId xmlns:a16="http://schemas.microsoft.com/office/drawing/2014/main" id="{2C253E13-7D4F-4651-B26F-C9A398426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9">
              <a:extLst>
                <a:ext uri="{FF2B5EF4-FFF2-40B4-BE49-F238E27FC236}">
                  <a16:creationId xmlns:a16="http://schemas.microsoft.com/office/drawing/2014/main" id="{6C607944-C3DA-49D0-B76C-ECF13B2E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2">
              <a:extLst>
                <a:ext uri="{FF2B5EF4-FFF2-40B4-BE49-F238E27FC236}">
                  <a16:creationId xmlns:a16="http://schemas.microsoft.com/office/drawing/2014/main" id="{A044E8D2-BE36-4B3B-BF61-A4ED4D637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08C4C63A-4388-4C37-9D9C-5C1F9925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14866A3A-FA92-4434-98E9-418FEC9B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AF97CA9B-731E-47BF-B724-E6CD2C915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B9B7DB1A-1165-4D7C-95DC-D710F20E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9">
              <a:extLst>
                <a:ext uri="{FF2B5EF4-FFF2-40B4-BE49-F238E27FC236}">
                  <a16:creationId xmlns:a16="http://schemas.microsoft.com/office/drawing/2014/main" id="{737B22B9-9D11-4F36-9B12-FB41FBA4E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2">
              <a:extLst>
                <a:ext uri="{FF2B5EF4-FFF2-40B4-BE49-F238E27FC236}">
                  <a16:creationId xmlns:a16="http://schemas.microsoft.com/office/drawing/2014/main" id="{FBCEABA9-0D42-4E75-BBFB-8374262E8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2">
              <a:extLst>
                <a:ext uri="{FF2B5EF4-FFF2-40B4-BE49-F238E27FC236}">
                  <a16:creationId xmlns:a16="http://schemas.microsoft.com/office/drawing/2014/main" id="{66428691-A429-4D5E-AE96-E43B6F0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9">
              <a:extLst>
                <a:ext uri="{FF2B5EF4-FFF2-40B4-BE49-F238E27FC236}">
                  <a16:creationId xmlns:a16="http://schemas.microsoft.com/office/drawing/2014/main" id="{5BCC330F-9915-4B86-97E9-BA49CBFEC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4">
              <a:extLst>
                <a:ext uri="{FF2B5EF4-FFF2-40B4-BE49-F238E27FC236}">
                  <a16:creationId xmlns:a16="http://schemas.microsoft.com/office/drawing/2014/main" id="{9A1A7FCA-8137-4FF0-9940-FB481BFD2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6">
              <a:extLst>
                <a:ext uri="{FF2B5EF4-FFF2-40B4-BE49-F238E27FC236}">
                  <a16:creationId xmlns:a16="http://schemas.microsoft.com/office/drawing/2014/main" id="{3A9167A0-5576-4F2F-B5FE-431186597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141965" y="1321743"/>
            <a:ext cx="3787482" cy="4277890"/>
          </a:xfrm>
        </p:spPr>
        <p:txBody>
          <a:bodyPr anchor="ctr">
            <a:normAutofit/>
          </a:bodyPr>
          <a:lstStyle/>
          <a:p>
            <a:r>
              <a:rPr lang="en-US" sz="4800">
                <a:solidFill>
                  <a:srgbClr val="FFFFFF"/>
                </a:solidFill>
              </a:rPr>
              <a:t>Questions</a:t>
            </a:r>
          </a:p>
        </p:txBody>
      </p:sp>
      <p:grpSp>
        <p:nvGrpSpPr>
          <p:cNvPr id="70" name="Group 69">
            <a:extLst>
              <a:ext uri="{FF2B5EF4-FFF2-40B4-BE49-F238E27FC236}">
                <a16:creationId xmlns:a16="http://schemas.microsoft.com/office/drawing/2014/main" id="{283F107F-9294-4679-B247-91D8556A6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71" name="Rectangle 64">
              <a:extLst>
                <a:ext uri="{FF2B5EF4-FFF2-40B4-BE49-F238E27FC236}">
                  <a16:creationId xmlns:a16="http://schemas.microsoft.com/office/drawing/2014/main" id="{20F93971-D547-4C36-A076-D5724999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012A36A9-DFAE-4F57-9711-172E65ED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4">
              <a:extLst>
                <a:ext uri="{FF2B5EF4-FFF2-40B4-BE49-F238E27FC236}">
                  <a16:creationId xmlns:a16="http://schemas.microsoft.com/office/drawing/2014/main" id="{8B6B96C8-D832-4071-A5D2-1F11CBF9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6">
              <a:extLst>
                <a:ext uri="{FF2B5EF4-FFF2-40B4-BE49-F238E27FC236}">
                  <a16:creationId xmlns:a16="http://schemas.microsoft.com/office/drawing/2014/main" id="{0FF1DEB5-31F1-464D-BDB3-EFE620642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4">
              <a:extLst>
                <a:ext uri="{FF2B5EF4-FFF2-40B4-BE49-F238E27FC236}">
                  <a16:creationId xmlns:a16="http://schemas.microsoft.com/office/drawing/2014/main" id="{96B80410-DC2C-4DFC-B52E-CC5E6788B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6">
              <a:extLst>
                <a:ext uri="{FF2B5EF4-FFF2-40B4-BE49-F238E27FC236}">
                  <a16:creationId xmlns:a16="http://schemas.microsoft.com/office/drawing/2014/main" id="{9CE51CA3-95B8-44B4-B784-CE35A844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4">
              <a:extLst>
                <a:ext uri="{FF2B5EF4-FFF2-40B4-BE49-F238E27FC236}">
                  <a16:creationId xmlns:a16="http://schemas.microsoft.com/office/drawing/2014/main" id="{FA1EB8B0-6221-4A35-A5F2-46E9A78C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6">
              <a:extLst>
                <a:ext uri="{FF2B5EF4-FFF2-40B4-BE49-F238E27FC236}">
                  <a16:creationId xmlns:a16="http://schemas.microsoft.com/office/drawing/2014/main" id="{FDA530E1-5E88-4861-8642-F5B6A715B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4">
              <a:extLst>
                <a:ext uri="{FF2B5EF4-FFF2-40B4-BE49-F238E27FC236}">
                  <a16:creationId xmlns:a16="http://schemas.microsoft.com/office/drawing/2014/main" id="{854D2927-5C3A-424C-B30D-6048719C8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9B9A782D-CE07-499E-81BB-3F6D2E7EF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4">
              <a:extLst>
                <a:ext uri="{FF2B5EF4-FFF2-40B4-BE49-F238E27FC236}">
                  <a16:creationId xmlns:a16="http://schemas.microsoft.com/office/drawing/2014/main" id="{BDEBE12E-1915-4596-A0A7-9C61CAF8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4FBDEF84-1447-47C6-998D-A35B78E0C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5912693" y="1188719"/>
            <a:ext cx="5561320" cy="4804465"/>
          </a:xfrm>
        </p:spPr>
        <p:txBody>
          <a:bodyPr anchor="ctr">
            <a:normAutofit/>
          </a:bodyPr>
          <a:lstStyle/>
          <a:p>
            <a:pPr marL="0" indent="0">
              <a:buNone/>
            </a:pPr>
            <a:r>
              <a:rPr lang="en-US" sz="1400" b="1"/>
              <a:t>Beginning​</a:t>
            </a:r>
          </a:p>
          <a:p>
            <a:r>
              <a:rPr lang="en-US" sz="1400"/>
              <a:t>What kind of beauty products do you use?​</a:t>
            </a:r>
          </a:p>
          <a:p>
            <a:pPr marL="0" indent="0">
              <a:buNone/>
            </a:pPr>
            <a:r>
              <a:rPr lang="en-US" sz="1400" b="1"/>
              <a:t>Middle​</a:t>
            </a:r>
          </a:p>
          <a:p>
            <a:r>
              <a:rPr lang="en-US" sz="1400"/>
              <a:t>What apps or websites do you use to purchase beauty products?​</a:t>
            </a:r>
          </a:p>
          <a:p>
            <a:r>
              <a:rPr lang="en-US" sz="1400"/>
              <a:t>Can you tell me about your experience shopping with those apps or websites?​</a:t>
            </a:r>
          </a:p>
          <a:p>
            <a:r>
              <a:rPr lang="en-US" sz="1400"/>
              <a:t>What is your experience with looking for beauty products online?​</a:t>
            </a:r>
          </a:p>
          <a:p>
            <a:r>
              <a:rPr lang="en-US" sz="1400"/>
              <a:t>What comes to mind when you think about skincare innovation and virtual technology?​</a:t>
            </a:r>
          </a:p>
          <a:p>
            <a:r>
              <a:rPr lang="en-US" sz="1400"/>
              <a:t>What is your opinion on an Augmented Reality feature that provides beauty product recommendations?​</a:t>
            </a:r>
          </a:p>
          <a:p>
            <a:r>
              <a:rPr lang="en-US" sz="1400"/>
              <a:t>Have you ever experienced Virtual Reality before?​</a:t>
            </a:r>
          </a:p>
          <a:p>
            <a:pPr lvl="1"/>
            <a:r>
              <a:rPr lang="en-US" sz="1400"/>
              <a:t>Yes - How have you experienced Virtual Reality?​</a:t>
            </a:r>
          </a:p>
          <a:p>
            <a:pPr lvl="1"/>
            <a:r>
              <a:rPr lang="en-US" sz="1400"/>
              <a:t>No -  Would you be interested in using Virtual Reality?​</a:t>
            </a:r>
          </a:p>
          <a:p>
            <a:pPr lvl="1"/>
            <a:r>
              <a:rPr lang="en-US" sz="1400"/>
              <a:t>What are your thoughts about shopping in a Virtual Reality beauty store?</a:t>
            </a:r>
          </a:p>
        </p:txBody>
      </p:sp>
      <p:pic>
        <p:nvPicPr>
          <p:cNvPr id="4" name="Picture 3" descr="Logo&#10;&#10;Description automatically generated">
            <a:extLst>
              <a:ext uri="{FF2B5EF4-FFF2-40B4-BE49-F238E27FC236}">
                <a16:creationId xmlns:a16="http://schemas.microsoft.com/office/drawing/2014/main" id="{BC796B89-E1A1-E391-0057-483968A36EDC}"/>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7858915"/>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29">
            <a:extLst>
              <a:ext uri="{FF2B5EF4-FFF2-40B4-BE49-F238E27FC236}">
                <a16:creationId xmlns:a16="http://schemas.microsoft.com/office/drawing/2014/main" id="{FFE2FE29-1120-4FE4-9FDA-311CBA66F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31">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2"/>
            <a:ext cx="4688632"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33">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226" y="926649"/>
            <a:ext cx="4415290" cy="5066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35">
            <a:extLst>
              <a:ext uri="{FF2B5EF4-FFF2-40B4-BE49-F238E27FC236}">
                <a16:creationId xmlns:a16="http://schemas.microsoft.com/office/drawing/2014/main" id="{13BE3671-0C43-4D05-A267-3400AD091C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79" y="3758184"/>
            <a:ext cx="2139190" cy="2373963"/>
            <a:chOff x="723679" y="3758184"/>
            <a:chExt cx="2139190" cy="2373963"/>
          </a:xfrm>
        </p:grpSpPr>
        <p:sp>
          <p:nvSpPr>
            <p:cNvPr id="37" name="Rectangle 66">
              <a:extLst>
                <a:ext uri="{FF2B5EF4-FFF2-40B4-BE49-F238E27FC236}">
                  <a16:creationId xmlns:a16="http://schemas.microsoft.com/office/drawing/2014/main" id="{4284BA9C-01AC-48B3-8010-804869A0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3E232F3A-24DA-47FC-A6E7-8347EA07A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6">
              <a:extLst>
                <a:ext uri="{FF2B5EF4-FFF2-40B4-BE49-F238E27FC236}">
                  <a16:creationId xmlns:a16="http://schemas.microsoft.com/office/drawing/2014/main" id="{2B7D041A-D364-4BF2-9F8A-0294D0918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1CB5A6AE-FC55-4655-AE45-5E9A3F328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6">
              <a:extLst>
                <a:ext uri="{FF2B5EF4-FFF2-40B4-BE49-F238E27FC236}">
                  <a16:creationId xmlns:a16="http://schemas.microsoft.com/office/drawing/2014/main" id="{500BEBAD-632B-4E00-AD16-C6A03CD1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6">
              <a:extLst>
                <a:ext uri="{FF2B5EF4-FFF2-40B4-BE49-F238E27FC236}">
                  <a16:creationId xmlns:a16="http://schemas.microsoft.com/office/drawing/2014/main" id="{29BEDA70-8722-46C0-A1EB-8CDFEE592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62">
              <a:extLst>
                <a:ext uri="{FF2B5EF4-FFF2-40B4-BE49-F238E27FC236}">
                  <a16:creationId xmlns:a16="http://schemas.microsoft.com/office/drawing/2014/main" id="{3979BE25-E2B2-4CF8-85A1-65AD3E0CF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59">
              <a:extLst>
                <a:ext uri="{FF2B5EF4-FFF2-40B4-BE49-F238E27FC236}">
                  <a16:creationId xmlns:a16="http://schemas.microsoft.com/office/drawing/2014/main" id="{2C9FF4D0-2F5C-4E54-AC5A-58A6169BA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64">
              <a:extLst>
                <a:ext uri="{FF2B5EF4-FFF2-40B4-BE49-F238E27FC236}">
                  <a16:creationId xmlns:a16="http://schemas.microsoft.com/office/drawing/2014/main" id="{B94E4ABC-1B44-4E4D-9065-F67D887D7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62">
              <a:extLst>
                <a:ext uri="{FF2B5EF4-FFF2-40B4-BE49-F238E27FC236}">
                  <a16:creationId xmlns:a16="http://schemas.microsoft.com/office/drawing/2014/main" id="{FDDFF3EB-39A2-4D3F-AD9F-0CF4409EA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59">
              <a:extLst>
                <a:ext uri="{FF2B5EF4-FFF2-40B4-BE49-F238E27FC236}">
                  <a16:creationId xmlns:a16="http://schemas.microsoft.com/office/drawing/2014/main" id="{DB732EBE-ED01-4374-8D0C-8AF6E5A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2">
              <a:extLst>
                <a:ext uri="{FF2B5EF4-FFF2-40B4-BE49-F238E27FC236}">
                  <a16:creationId xmlns:a16="http://schemas.microsoft.com/office/drawing/2014/main" id="{D22DDEF5-6AF3-4D7C-BC62-4409D396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2">
              <a:extLst>
                <a:ext uri="{FF2B5EF4-FFF2-40B4-BE49-F238E27FC236}">
                  <a16:creationId xmlns:a16="http://schemas.microsoft.com/office/drawing/2014/main" id="{C376CD22-707A-45BF-B1E0-3F62124A5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62">
              <a:extLst>
                <a:ext uri="{FF2B5EF4-FFF2-40B4-BE49-F238E27FC236}">
                  <a16:creationId xmlns:a16="http://schemas.microsoft.com/office/drawing/2014/main" id="{77D3C970-47FF-4506-B61A-DCAA63289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59">
              <a:extLst>
                <a:ext uri="{FF2B5EF4-FFF2-40B4-BE49-F238E27FC236}">
                  <a16:creationId xmlns:a16="http://schemas.microsoft.com/office/drawing/2014/main" id="{3D0163D1-030C-49AE-83F7-8B6F17D3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2">
              <a:extLst>
                <a:ext uri="{FF2B5EF4-FFF2-40B4-BE49-F238E27FC236}">
                  <a16:creationId xmlns:a16="http://schemas.microsoft.com/office/drawing/2014/main" id="{68397BEB-F2C5-49D6-8F17-BC81796AC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59">
              <a:extLst>
                <a:ext uri="{FF2B5EF4-FFF2-40B4-BE49-F238E27FC236}">
                  <a16:creationId xmlns:a16="http://schemas.microsoft.com/office/drawing/2014/main" id="{8C1B7012-AA7A-4E78-965E-ABD7EC337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62">
              <a:extLst>
                <a:ext uri="{FF2B5EF4-FFF2-40B4-BE49-F238E27FC236}">
                  <a16:creationId xmlns:a16="http://schemas.microsoft.com/office/drawing/2014/main" id="{ADA7F354-F3A6-49A0-AF9C-EC69C2A31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64">
              <a:extLst>
                <a:ext uri="{FF2B5EF4-FFF2-40B4-BE49-F238E27FC236}">
                  <a16:creationId xmlns:a16="http://schemas.microsoft.com/office/drawing/2014/main" id="{82531391-74CB-4FBD-97B7-D73D91C44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66">
              <a:extLst>
                <a:ext uri="{FF2B5EF4-FFF2-40B4-BE49-F238E27FC236}">
                  <a16:creationId xmlns:a16="http://schemas.microsoft.com/office/drawing/2014/main" id="{3CD46824-FF3A-460F-8F13-1B2A420A1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64">
              <a:extLst>
                <a:ext uri="{FF2B5EF4-FFF2-40B4-BE49-F238E27FC236}">
                  <a16:creationId xmlns:a16="http://schemas.microsoft.com/office/drawing/2014/main" id="{15EE979E-5456-4D5F-83BF-158EB8B24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66">
              <a:extLst>
                <a:ext uri="{FF2B5EF4-FFF2-40B4-BE49-F238E27FC236}">
                  <a16:creationId xmlns:a16="http://schemas.microsoft.com/office/drawing/2014/main" id="{B5123B19-3717-4BC1-B7CE-C6727099C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9">
              <a:extLst>
                <a:ext uri="{FF2B5EF4-FFF2-40B4-BE49-F238E27FC236}">
                  <a16:creationId xmlns:a16="http://schemas.microsoft.com/office/drawing/2014/main" id="{25F3BA9E-DEA1-4368-A4BE-FB9C9C3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2">
              <a:extLst>
                <a:ext uri="{FF2B5EF4-FFF2-40B4-BE49-F238E27FC236}">
                  <a16:creationId xmlns:a16="http://schemas.microsoft.com/office/drawing/2014/main" id="{0EFD15C2-3CE6-43C9-AA85-2000C0A6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2">
              <a:extLst>
                <a:ext uri="{FF2B5EF4-FFF2-40B4-BE49-F238E27FC236}">
                  <a16:creationId xmlns:a16="http://schemas.microsoft.com/office/drawing/2014/main" id="{A7D19408-5ACA-46A3-8FC7-0A2B511B2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59">
              <a:extLst>
                <a:ext uri="{FF2B5EF4-FFF2-40B4-BE49-F238E27FC236}">
                  <a16:creationId xmlns:a16="http://schemas.microsoft.com/office/drawing/2014/main" id="{C39A546E-F35B-4AF5-9F7E-F7CC78DD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a:extLst>
                <a:ext uri="{FF2B5EF4-FFF2-40B4-BE49-F238E27FC236}">
                  <a16:creationId xmlns:a16="http://schemas.microsoft.com/office/drawing/2014/main" id="{4C051F4E-E13F-4468-BCAB-379380355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a:extLst>
                <a:ext uri="{FF2B5EF4-FFF2-40B4-BE49-F238E27FC236}">
                  <a16:creationId xmlns:a16="http://schemas.microsoft.com/office/drawing/2014/main" id="{99A94C11-96BF-4E23-9B0F-CCCF0E690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2">
              <a:extLst>
                <a:ext uri="{FF2B5EF4-FFF2-40B4-BE49-F238E27FC236}">
                  <a16:creationId xmlns:a16="http://schemas.microsoft.com/office/drawing/2014/main" id="{2C253E13-7D4F-4651-B26F-C9A398426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9">
              <a:extLst>
                <a:ext uri="{FF2B5EF4-FFF2-40B4-BE49-F238E27FC236}">
                  <a16:creationId xmlns:a16="http://schemas.microsoft.com/office/drawing/2014/main" id="{6C607944-C3DA-49D0-B76C-ECF13B2E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2">
              <a:extLst>
                <a:ext uri="{FF2B5EF4-FFF2-40B4-BE49-F238E27FC236}">
                  <a16:creationId xmlns:a16="http://schemas.microsoft.com/office/drawing/2014/main" id="{A044E8D2-BE36-4B3B-BF61-A4ED4D637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08C4C63A-4388-4C37-9D9C-5C1F9925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14866A3A-FA92-4434-98E9-418FEC9B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AF97CA9B-731E-47BF-B724-E6CD2C915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B9B7DB1A-1165-4D7C-95DC-D710F20E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59">
              <a:extLst>
                <a:ext uri="{FF2B5EF4-FFF2-40B4-BE49-F238E27FC236}">
                  <a16:creationId xmlns:a16="http://schemas.microsoft.com/office/drawing/2014/main" id="{737B22B9-9D11-4F36-9B12-FB41FBA4E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2">
              <a:extLst>
                <a:ext uri="{FF2B5EF4-FFF2-40B4-BE49-F238E27FC236}">
                  <a16:creationId xmlns:a16="http://schemas.microsoft.com/office/drawing/2014/main" id="{FBCEABA9-0D42-4E75-BBFB-8374262E8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2">
              <a:extLst>
                <a:ext uri="{FF2B5EF4-FFF2-40B4-BE49-F238E27FC236}">
                  <a16:creationId xmlns:a16="http://schemas.microsoft.com/office/drawing/2014/main" id="{66428691-A429-4D5E-AE96-E43B6F0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59">
              <a:extLst>
                <a:ext uri="{FF2B5EF4-FFF2-40B4-BE49-F238E27FC236}">
                  <a16:creationId xmlns:a16="http://schemas.microsoft.com/office/drawing/2014/main" id="{5BCC330F-9915-4B86-97E9-BA49CBFEC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4">
              <a:extLst>
                <a:ext uri="{FF2B5EF4-FFF2-40B4-BE49-F238E27FC236}">
                  <a16:creationId xmlns:a16="http://schemas.microsoft.com/office/drawing/2014/main" id="{9A1A7FCA-8137-4FF0-9940-FB481BFD2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3A9167A0-5576-4F2F-B5FE-431186597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141965" y="1321743"/>
            <a:ext cx="3787482" cy="4277890"/>
          </a:xfrm>
        </p:spPr>
        <p:txBody>
          <a:bodyPr anchor="ctr">
            <a:normAutofit/>
          </a:bodyPr>
          <a:lstStyle/>
          <a:p>
            <a:r>
              <a:rPr lang="en-US" sz="4800">
                <a:solidFill>
                  <a:srgbClr val="FFFFFF"/>
                </a:solidFill>
              </a:rPr>
              <a:t>Questions - Continued</a:t>
            </a:r>
          </a:p>
        </p:txBody>
      </p:sp>
      <p:grpSp>
        <p:nvGrpSpPr>
          <p:cNvPr id="79" name="Group 78">
            <a:extLst>
              <a:ext uri="{FF2B5EF4-FFF2-40B4-BE49-F238E27FC236}">
                <a16:creationId xmlns:a16="http://schemas.microsoft.com/office/drawing/2014/main" id="{283F107F-9294-4679-B247-91D8556A6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80" name="Rectangle 64">
              <a:extLst>
                <a:ext uri="{FF2B5EF4-FFF2-40B4-BE49-F238E27FC236}">
                  <a16:creationId xmlns:a16="http://schemas.microsoft.com/office/drawing/2014/main" id="{20F93971-D547-4C36-A076-D5724999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012A36A9-DFAE-4F57-9711-172E65ED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8B6B96C8-D832-4071-A5D2-1F11CBF9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0FF1DEB5-31F1-464D-BDB3-EFE620642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96B80410-DC2C-4DFC-B52E-CC5E6788B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9CE51CA3-95B8-44B4-B784-CE35A844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FA1EB8B0-6221-4A35-A5F2-46E9A78C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FDA530E1-5E88-4861-8642-F5B6A715B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54D2927-5C3A-424C-B30D-6048719C8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9B9A782D-CE07-499E-81BB-3F6D2E7EF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BDEBE12E-1915-4596-A0A7-9C61CAF8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4FBDEF84-1447-47C6-998D-A35B78E0C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5912693" y="1188719"/>
            <a:ext cx="5561320" cy="4804465"/>
          </a:xfrm>
        </p:spPr>
        <p:txBody>
          <a:bodyPr anchor="ctr">
            <a:normAutofit/>
          </a:bodyPr>
          <a:lstStyle/>
          <a:p>
            <a:pPr marL="0" indent="0">
              <a:buNone/>
            </a:pPr>
            <a:r>
              <a:rPr lang="en-US" sz="1700" b="1"/>
              <a:t>Middle – cont.​</a:t>
            </a:r>
          </a:p>
          <a:p>
            <a:r>
              <a:rPr lang="en-US" sz="1700"/>
              <a:t>Have you ever attended any type of event in a Virtual Reality setting?​</a:t>
            </a:r>
          </a:p>
          <a:p>
            <a:r>
              <a:rPr lang="en-US" sz="1700"/>
              <a:t>What are your thoughts on attending beauty events in a Virtual Reality setting?​</a:t>
            </a:r>
          </a:p>
          <a:p>
            <a:r>
              <a:rPr lang="en-US" sz="1700"/>
              <a:t>When ordering beauty products online what are some things you take into consideration?​</a:t>
            </a:r>
          </a:p>
          <a:p>
            <a:r>
              <a:rPr lang="en-US" sz="1700"/>
              <a:t>Are there any features you prefer to use during your shopping experience?​</a:t>
            </a:r>
          </a:p>
          <a:p>
            <a:r>
              <a:rPr lang="en-US" sz="1700"/>
              <a:t>Have you used virtual technology to try on beauty products?​</a:t>
            </a:r>
          </a:p>
          <a:p>
            <a:r>
              <a:rPr lang="en-US" sz="1700"/>
              <a:t>What was that experience like for you?​</a:t>
            </a:r>
          </a:p>
          <a:p>
            <a:pPr marL="0" indent="0">
              <a:buNone/>
            </a:pPr>
            <a:r>
              <a:rPr lang="en-US" sz="1700" b="1"/>
              <a:t>Ending​</a:t>
            </a:r>
          </a:p>
          <a:p>
            <a:r>
              <a:rPr lang="en-US" sz="1700"/>
              <a:t>Do you have any additional thoughts you want to add?</a:t>
            </a:r>
          </a:p>
        </p:txBody>
      </p:sp>
      <p:pic>
        <p:nvPicPr>
          <p:cNvPr id="4" name="Picture 3" descr="Logo&#10;&#10;Description automatically generated">
            <a:extLst>
              <a:ext uri="{FF2B5EF4-FFF2-40B4-BE49-F238E27FC236}">
                <a16:creationId xmlns:a16="http://schemas.microsoft.com/office/drawing/2014/main" id="{DFD1D1AC-DD96-D7E8-97CC-865383DD3327}"/>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798224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8191-6488-61EB-6F89-8A52A1438915}"/>
              </a:ext>
            </a:extLst>
          </p:cNvPr>
          <p:cNvSpPr>
            <a:spLocks noGrp="1"/>
          </p:cNvSpPr>
          <p:nvPr>
            <p:ph type="title"/>
          </p:nvPr>
        </p:nvSpPr>
        <p:spPr/>
        <p:txBody>
          <a:bodyPr/>
          <a:lstStyle/>
          <a:p>
            <a:r>
              <a:rPr lang="en-US"/>
              <a:t>Meet the Team</a:t>
            </a:r>
          </a:p>
        </p:txBody>
      </p:sp>
      <p:sp>
        <p:nvSpPr>
          <p:cNvPr id="8" name="Content Placeholder 7">
            <a:extLst>
              <a:ext uri="{FF2B5EF4-FFF2-40B4-BE49-F238E27FC236}">
                <a16:creationId xmlns:a16="http://schemas.microsoft.com/office/drawing/2014/main" id="{B13DE8AA-88EA-5FA0-CE7E-662A642342AE}"/>
              </a:ext>
            </a:extLst>
          </p:cNvPr>
          <p:cNvSpPr>
            <a:spLocks noGrp="1"/>
          </p:cNvSpPr>
          <p:nvPr>
            <p:ph idx="1"/>
          </p:nvPr>
        </p:nvSpPr>
        <p:spPr>
          <a:xfrm>
            <a:off x="955489" y="1858494"/>
            <a:ext cx="1813560" cy="4060825"/>
          </a:xfrm>
        </p:spPr>
        <p:txBody>
          <a:bodyPr vert="horz" lIns="91440" tIns="45720" rIns="91440" bIns="45720" rtlCol="0" anchor="t">
            <a:normAutofit/>
          </a:bodyPr>
          <a:lstStyle/>
          <a:p>
            <a:pPr marL="0" indent="0">
              <a:buNone/>
            </a:pPr>
            <a:r>
              <a:rPr lang="en-US" sz="2000" b="1"/>
              <a:t>Tara Culver  </a:t>
            </a:r>
          </a:p>
          <a:p>
            <a:pPr marL="0" indent="0">
              <a:buNone/>
            </a:pPr>
            <a:r>
              <a:rPr lang="en-US" sz="2000"/>
              <a:t>Co-founder</a:t>
            </a:r>
          </a:p>
          <a:p>
            <a:pPr marL="0" indent="0">
              <a:buNone/>
            </a:pPr>
            <a:r>
              <a:rPr lang="en-US" sz="2000"/>
              <a:t>UX Designer</a:t>
            </a:r>
          </a:p>
          <a:p>
            <a:pPr marL="0" indent="0">
              <a:buNone/>
            </a:pPr>
            <a:r>
              <a:rPr lang="en-US" sz="2000"/>
              <a:t>Giggles a lot</a:t>
            </a:r>
          </a:p>
        </p:txBody>
      </p:sp>
      <p:sp>
        <p:nvSpPr>
          <p:cNvPr id="7" name="Content Placeholder 7">
            <a:extLst>
              <a:ext uri="{FF2B5EF4-FFF2-40B4-BE49-F238E27FC236}">
                <a16:creationId xmlns:a16="http://schemas.microsoft.com/office/drawing/2014/main" id="{D72D5378-D5CA-0480-1DE8-49E431C3EDDE}"/>
              </a:ext>
            </a:extLst>
          </p:cNvPr>
          <p:cNvSpPr txBox="1">
            <a:spLocks/>
          </p:cNvSpPr>
          <p:nvPr/>
        </p:nvSpPr>
        <p:spPr>
          <a:xfrm>
            <a:off x="2771290" y="1858494"/>
            <a:ext cx="1948030" cy="40608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err="1"/>
              <a:t>Faridat</a:t>
            </a:r>
            <a:r>
              <a:rPr lang="en-US" sz="2000" b="1"/>
              <a:t> </a:t>
            </a:r>
            <a:r>
              <a:rPr lang="en-US" sz="2000" b="1" err="1"/>
              <a:t>Ilupeju</a:t>
            </a:r>
            <a:endParaRPr lang="en-US" sz="2000" b="1"/>
          </a:p>
          <a:p>
            <a:pPr marL="0" indent="0">
              <a:buFont typeface="Arial" panose="020B0604020202020204" pitchFamily="34" charset="0"/>
              <a:buNone/>
            </a:pPr>
            <a:r>
              <a:rPr lang="en-US" sz="2000"/>
              <a:t>Co-founder </a:t>
            </a:r>
          </a:p>
          <a:p>
            <a:pPr marL="0" indent="0">
              <a:buNone/>
            </a:pPr>
            <a:r>
              <a:rPr lang="en-US" sz="2000"/>
              <a:t>UX Designer</a:t>
            </a:r>
          </a:p>
          <a:p>
            <a:pPr marL="0" indent="0">
              <a:buNone/>
            </a:pPr>
            <a:r>
              <a:rPr lang="en-US" sz="2000"/>
              <a:t>Zero chill</a:t>
            </a:r>
          </a:p>
        </p:txBody>
      </p:sp>
      <p:sp>
        <p:nvSpPr>
          <p:cNvPr id="11" name="Content Placeholder 7">
            <a:extLst>
              <a:ext uri="{FF2B5EF4-FFF2-40B4-BE49-F238E27FC236}">
                <a16:creationId xmlns:a16="http://schemas.microsoft.com/office/drawing/2014/main" id="{FFB08A95-3C44-7F1E-CFC1-5F1877A29D57}"/>
              </a:ext>
            </a:extLst>
          </p:cNvPr>
          <p:cNvSpPr txBox="1">
            <a:spLocks/>
          </p:cNvSpPr>
          <p:nvPr/>
        </p:nvSpPr>
        <p:spPr>
          <a:xfrm>
            <a:off x="4905189" y="1861146"/>
            <a:ext cx="1813560" cy="21660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Jehlani Pace</a:t>
            </a:r>
          </a:p>
          <a:p>
            <a:pPr marL="0" indent="0">
              <a:buNone/>
            </a:pPr>
            <a:r>
              <a:rPr lang="en-US" sz="2000"/>
              <a:t>Co-founder </a:t>
            </a:r>
          </a:p>
          <a:p>
            <a:pPr marL="0" indent="0">
              <a:buNone/>
            </a:pPr>
            <a:r>
              <a:rPr lang="en-US" sz="2000"/>
              <a:t>Product Manager</a:t>
            </a:r>
          </a:p>
          <a:p>
            <a:pPr marL="0" indent="0">
              <a:buNone/>
            </a:pPr>
            <a:r>
              <a:rPr lang="en-US" sz="2000"/>
              <a:t>Professional Grandpa</a:t>
            </a:r>
          </a:p>
          <a:p>
            <a:pPr marL="0" indent="0">
              <a:buNone/>
            </a:pPr>
            <a:endParaRPr lang="en-US" sz="2000"/>
          </a:p>
        </p:txBody>
      </p:sp>
      <p:sp>
        <p:nvSpPr>
          <p:cNvPr id="12" name="Content Placeholder 7">
            <a:extLst>
              <a:ext uri="{FF2B5EF4-FFF2-40B4-BE49-F238E27FC236}">
                <a16:creationId xmlns:a16="http://schemas.microsoft.com/office/drawing/2014/main" id="{1D90A3B5-BBA6-6067-BF32-887B8B41C373}"/>
              </a:ext>
            </a:extLst>
          </p:cNvPr>
          <p:cNvSpPr txBox="1">
            <a:spLocks/>
          </p:cNvSpPr>
          <p:nvPr/>
        </p:nvSpPr>
        <p:spPr>
          <a:xfrm>
            <a:off x="6899836" y="1858494"/>
            <a:ext cx="1943313" cy="40608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Diane Sy</a:t>
            </a:r>
          </a:p>
          <a:p>
            <a:pPr marL="0" indent="0">
              <a:buNone/>
            </a:pPr>
            <a:r>
              <a:rPr lang="en-US" sz="2000"/>
              <a:t>Co-founder </a:t>
            </a:r>
          </a:p>
          <a:p>
            <a:pPr marL="0" indent="0">
              <a:buNone/>
            </a:pPr>
            <a:r>
              <a:rPr lang="en-US" sz="2000"/>
              <a:t>UX Designer </a:t>
            </a:r>
          </a:p>
          <a:p>
            <a:pPr marL="0" indent="0">
              <a:buNone/>
            </a:pPr>
            <a:r>
              <a:rPr lang="en-US" sz="2000"/>
              <a:t>The “chill” one </a:t>
            </a:r>
          </a:p>
          <a:p>
            <a:pPr marL="0" indent="0">
              <a:buNone/>
            </a:pPr>
            <a:endParaRPr lang="en-US"/>
          </a:p>
        </p:txBody>
      </p:sp>
      <p:sp>
        <p:nvSpPr>
          <p:cNvPr id="13" name="Content Placeholder 7">
            <a:extLst>
              <a:ext uri="{FF2B5EF4-FFF2-40B4-BE49-F238E27FC236}">
                <a16:creationId xmlns:a16="http://schemas.microsoft.com/office/drawing/2014/main" id="{A00D82E3-A74C-63B2-2FA8-21F00140EBCF}"/>
              </a:ext>
            </a:extLst>
          </p:cNvPr>
          <p:cNvSpPr txBox="1">
            <a:spLocks/>
          </p:cNvSpPr>
          <p:nvPr/>
        </p:nvSpPr>
        <p:spPr>
          <a:xfrm>
            <a:off x="8991600" y="1806200"/>
            <a:ext cx="2234666" cy="40608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Katherine Villa</a:t>
            </a:r>
            <a:endParaRPr lang="en-US" b="1"/>
          </a:p>
          <a:p>
            <a:pPr marL="0" indent="0">
              <a:buNone/>
            </a:pPr>
            <a:r>
              <a:rPr lang="en-US" sz="2000"/>
              <a:t>Co-founder </a:t>
            </a:r>
            <a:endParaRPr lang="en-US"/>
          </a:p>
          <a:p>
            <a:pPr marL="0" indent="0">
              <a:buNone/>
            </a:pPr>
            <a:r>
              <a:rPr lang="en-US" sz="2000"/>
              <a:t>UX Writer </a:t>
            </a:r>
          </a:p>
          <a:p>
            <a:pPr marL="0" indent="0">
              <a:buNone/>
            </a:pPr>
            <a:r>
              <a:rPr lang="en-US" sz="2000"/>
              <a:t>Walking Encyclopedia </a:t>
            </a:r>
          </a:p>
          <a:p>
            <a:pPr marL="0" indent="0">
              <a:buNone/>
            </a:pPr>
            <a:endParaRPr lang="en-US"/>
          </a:p>
          <a:p>
            <a:pPr marL="0" indent="0">
              <a:buNone/>
            </a:pPr>
            <a:endParaRPr lang="en-US"/>
          </a:p>
        </p:txBody>
      </p:sp>
      <p:pic>
        <p:nvPicPr>
          <p:cNvPr id="15" name="Picture 14" descr="Logo&#10;&#10;Description automatically generated">
            <a:extLst>
              <a:ext uri="{FF2B5EF4-FFF2-40B4-BE49-F238E27FC236}">
                <a16:creationId xmlns:a16="http://schemas.microsoft.com/office/drawing/2014/main" id="{BB53F6A2-F98E-37F0-6486-0D69F612B7DE}"/>
              </a:ext>
            </a:extLst>
          </p:cNvPr>
          <p:cNvPicPr/>
          <p:nvPr/>
        </p:nvPicPr>
        <p:blipFill>
          <a:blip r:embed="rId2">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73171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 name="Rectangle 10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0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171074" y="1396686"/>
            <a:ext cx="3240506" cy="4064628"/>
          </a:xfrm>
        </p:spPr>
        <p:txBody>
          <a:bodyPr>
            <a:normAutofit/>
          </a:bodyPr>
          <a:lstStyle/>
          <a:p>
            <a:r>
              <a:rPr lang="en-US">
                <a:solidFill>
                  <a:srgbClr val="FFFFFF"/>
                </a:solidFill>
              </a:rPr>
              <a:t>Conclusion</a:t>
            </a:r>
          </a:p>
        </p:txBody>
      </p:sp>
      <p:sp>
        <p:nvSpPr>
          <p:cNvPr id="122" name="Arc 10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3" name="Oval 10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5370153" y="1526033"/>
            <a:ext cx="5536397" cy="3935281"/>
          </a:xfrm>
        </p:spPr>
        <p:txBody>
          <a:bodyPr vert="horz" lIns="91440" tIns="45720" rIns="91440" bIns="45720" rtlCol="0" anchor="t">
            <a:normAutofit/>
          </a:bodyPr>
          <a:lstStyle/>
          <a:p>
            <a:pPr marL="0" indent="0">
              <a:buNone/>
            </a:pPr>
            <a:r>
              <a:rPr lang="en-US"/>
              <a:t>Thank you for taking the time to talk to me, it was great meeting you today! Your feedback is very valuable to us and will really help us with building our product. Shortly after this study, If you have any questions, please feel free to reach out.</a:t>
            </a:r>
          </a:p>
        </p:txBody>
      </p:sp>
      <p:pic>
        <p:nvPicPr>
          <p:cNvPr id="4" name="Picture 3" descr="Logo&#10;&#10;Description automatically generated">
            <a:extLst>
              <a:ext uri="{FF2B5EF4-FFF2-40B4-BE49-F238E27FC236}">
                <a16:creationId xmlns:a16="http://schemas.microsoft.com/office/drawing/2014/main" id="{41E416D8-DCED-96F0-7BF9-FEA10BCEF269}"/>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113193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5173C3D-5409-16AA-4114-7E9C01395AB4}"/>
              </a:ext>
            </a:extLst>
          </p:cNvPr>
          <p:cNvSpPr>
            <a:spLocks noGrp="1"/>
          </p:cNvSpPr>
          <p:nvPr>
            <p:ph type="title"/>
          </p:nvPr>
        </p:nvSpPr>
        <p:spPr>
          <a:xfrm>
            <a:off x="2947811" y="1209220"/>
            <a:ext cx="6542616" cy="2337238"/>
          </a:xfrm>
        </p:spPr>
        <p:txBody>
          <a:bodyPr vert="horz" lIns="91440" tIns="45720" rIns="91440" bIns="45720" rtlCol="0" anchor="b">
            <a:normAutofit/>
          </a:bodyPr>
          <a:lstStyle/>
          <a:p>
            <a:r>
              <a:rPr lang="en-US" sz="5600" kern="1200">
                <a:solidFill>
                  <a:srgbClr val="FFFFFF"/>
                </a:solidFill>
                <a:latin typeface="+mj-lt"/>
                <a:ea typeface="+mj-ea"/>
                <a:cs typeface="+mj-cs"/>
              </a:rPr>
              <a:t>Participant Profiles</a:t>
            </a:r>
          </a:p>
        </p:txBody>
      </p:sp>
      <p:sp>
        <p:nvSpPr>
          <p:cNvPr id="76"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78"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80"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8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8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86"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cxnSp>
        <p:nvCxnSpPr>
          <p:cNvPr id="88" name="Straight Connector 8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A3E9E676-9E49-6D74-D83D-8E86F2BB8029}"/>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4391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838200" y="643467"/>
            <a:ext cx="2951205" cy="5571066"/>
          </a:xfrm>
        </p:spPr>
        <p:txBody>
          <a:bodyPr>
            <a:normAutofit/>
          </a:bodyPr>
          <a:lstStyle/>
          <a:p>
            <a:r>
              <a:rPr lang="en-US" sz="3700">
                <a:solidFill>
                  <a:srgbClr val="FFFFFF"/>
                </a:solidFill>
              </a:rPr>
              <a:t>Interviewee #1</a:t>
            </a:r>
          </a:p>
        </p:txBody>
      </p:sp>
      <p:graphicFrame>
        <p:nvGraphicFramePr>
          <p:cNvPr id="37" name="Content Placeholder 2">
            <a:extLst>
              <a:ext uri="{FF2B5EF4-FFF2-40B4-BE49-F238E27FC236}">
                <a16:creationId xmlns:a16="http://schemas.microsoft.com/office/drawing/2014/main" id="{F27DB8D6-7EC1-F133-BCA5-0F5F0498C1C0}"/>
              </a:ext>
            </a:extLst>
          </p:cNvPr>
          <p:cNvGraphicFramePr>
            <a:graphicFrameLocks noGrp="1"/>
          </p:cNvGraphicFramePr>
          <p:nvPr>
            <p:ph idx="1"/>
            <p:extLst>
              <p:ext uri="{D42A27DB-BD31-4B8C-83A1-F6EECF244321}">
                <p14:modId xmlns:p14="http://schemas.microsoft.com/office/powerpoint/2010/main" val="2301680940"/>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Logo&#10;&#10;Description automatically generated">
            <a:extLst>
              <a:ext uri="{FF2B5EF4-FFF2-40B4-BE49-F238E27FC236}">
                <a16:creationId xmlns:a16="http://schemas.microsoft.com/office/drawing/2014/main" id="{9995B2D9-6C5F-2600-0113-40835AA2BA09}"/>
              </a:ext>
            </a:extLst>
          </p:cNvPr>
          <p:cNvPicPr/>
          <p:nvPr/>
        </p:nvPicPr>
        <p:blipFill>
          <a:blip r:embed="rId8">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176789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838200" y="643467"/>
            <a:ext cx="2951205" cy="5571066"/>
          </a:xfrm>
        </p:spPr>
        <p:txBody>
          <a:bodyPr>
            <a:normAutofit/>
          </a:bodyPr>
          <a:lstStyle/>
          <a:p>
            <a:r>
              <a:rPr lang="en-US" sz="3700">
                <a:solidFill>
                  <a:srgbClr val="FFFFFF"/>
                </a:solidFill>
              </a:rPr>
              <a:t>Interviewee #2</a:t>
            </a:r>
          </a:p>
        </p:txBody>
      </p:sp>
      <p:graphicFrame>
        <p:nvGraphicFramePr>
          <p:cNvPr id="18" name="Content Placeholder 2">
            <a:extLst>
              <a:ext uri="{FF2B5EF4-FFF2-40B4-BE49-F238E27FC236}">
                <a16:creationId xmlns:a16="http://schemas.microsoft.com/office/drawing/2014/main" id="{1136DE97-DF2D-5102-4368-D32514F8319E}"/>
              </a:ext>
            </a:extLst>
          </p:cNvPr>
          <p:cNvGraphicFramePr>
            <a:graphicFrameLocks noGrp="1"/>
          </p:cNvGraphicFramePr>
          <p:nvPr>
            <p:ph idx="1"/>
            <p:extLst>
              <p:ext uri="{D42A27DB-BD31-4B8C-83A1-F6EECF244321}">
                <p14:modId xmlns:p14="http://schemas.microsoft.com/office/powerpoint/2010/main" val="1258830565"/>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Logo&#10;&#10;Description automatically generated">
            <a:extLst>
              <a:ext uri="{FF2B5EF4-FFF2-40B4-BE49-F238E27FC236}">
                <a16:creationId xmlns:a16="http://schemas.microsoft.com/office/drawing/2014/main" id="{3D98227A-A7AF-DACE-7606-80A160BC1E17}"/>
              </a:ext>
            </a:extLst>
          </p:cNvPr>
          <p:cNvPicPr/>
          <p:nvPr/>
        </p:nvPicPr>
        <p:blipFill>
          <a:blip r:embed="rId8">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757900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838200" y="643467"/>
            <a:ext cx="2951205" cy="5571066"/>
          </a:xfrm>
        </p:spPr>
        <p:txBody>
          <a:bodyPr>
            <a:normAutofit/>
          </a:bodyPr>
          <a:lstStyle/>
          <a:p>
            <a:r>
              <a:rPr lang="en-US" sz="3700">
                <a:solidFill>
                  <a:srgbClr val="FFFFFF"/>
                </a:solidFill>
              </a:rPr>
              <a:t>Interviewee #3</a:t>
            </a:r>
          </a:p>
        </p:txBody>
      </p:sp>
      <p:graphicFrame>
        <p:nvGraphicFramePr>
          <p:cNvPr id="19" name="Content Placeholder 2">
            <a:extLst>
              <a:ext uri="{FF2B5EF4-FFF2-40B4-BE49-F238E27FC236}">
                <a16:creationId xmlns:a16="http://schemas.microsoft.com/office/drawing/2014/main" id="{5155A81E-50E6-1FEA-438E-DC51A6573D4E}"/>
              </a:ext>
            </a:extLst>
          </p:cNvPr>
          <p:cNvGraphicFramePr>
            <a:graphicFrameLocks noGrp="1"/>
          </p:cNvGraphicFramePr>
          <p:nvPr>
            <p:ph idx="1"/>
            <p:extLst>
              <p:ext uri="{D42A27DB-BD31-4B8C-83A1-F6EECF244321}">
                <p14:modId xmlns:p14="http://schemas.microsoft.com/office/powerpoint/2010/main" val="1770053890"/>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Logo&#10;&#10;Description automatically generated">
            <a:extLst>
              <a:ext uri="{FF2B5EF4-FFF2-40B4-BE49-F238E27FC236}">
                <a16:creationId xmlns:a16="http://schemas.microsoft.com/office/drawing/2014/main" id="{1DEB256D-B694-6DE4-46F4-01205063F766}"/>
              </a:ext>
            </a:extLst>
          </p:cNvPr>
          <p:cNvPicPr/>
          <p:nvPr/>
        </p:nvPicPr>
        <p:blipFill>
          <a:blip r:embed="rId8">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807266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838200" y="643467"/>
            <a:ext cx="2951205" cy="5571066"/>
          </a:xfrm>
        </p:spPr>
        <p:txBody>
          <a:bodyPr>
            <a:normAutofit/>
          </a:bodyPr>
          <a:lstStyle/>
          <a:p>
            <a:r>
              <a:rPr lang="en-US" sz="3700">
                <a:solidFill>
                  <a:srgbClr val="FFFFFF"/>
                </a:solidFill>
              </a:rPr>
              <a:t>Interviewee #4</a:t>
            </a:r>
          </a:p>
        </p:txBody>
      </p:sp>
      <p:graphicFrame>
        <p:nvGraphicFramePr>
          <p:cNvPr id="5" name="Content Placeholder 2">
            <a:extLst>
              <a:ext uri="{FF2B5EF4-FFF2-40B4-BE49-F238E27FC236}">
                <a16:creationId xmlns:a16="http://schemas.microsoft.com/office/drawing/2014/main" id="{557589AC-1F16-4581-8BA8-E30A50D204AE}"/>
              </a:ext>
            </a:extLst>
          </p:cNvPr>
          <p:cNvGraphicFramePr>
            <a:graphicFrameLocks noGrp="1"/>
          </p:cNvGraphicFramePr>
          <p:nvPr>
            <p:ph idx="1"/>
            <p:extLst>
              <p:ext uri="{D42A27DB-BD31-4B8C-83A1-F6EECF244321}">
                <p14:modId xmlns:p14="http://schemas.microsoft.com/office/powerpoint/2010/main" val="80004699"/>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Logo&#10;&#10;Description automatically generated">
            <a:extLst>
              <a:ext uri="{FF2B5EF4-FFF2-40B4-BE49-F238E27FC236}">
                <a16:creationId xmlns:a16="http://schemas.microsoft.com/office/drawing/2014/main" id="{AB96A947-2865-66B9-B42F-2E2B86897B9B}"/>
              </a:ext>
            </a:extLst>
          </p:cNvPr>
          <p:cNvPicPr/>
          <p:nvPr/>
        </p:nvPicPr>
        <p:blipFill>
          <a:blip r:embed="rId8">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533333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4">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838200" y="643467"/>
            <a:ext cx="2951205" cy="5571066"/>
          </a:xfrm>
        </p:spPr>
        <p:txBody>
          <a:bodyPr>
            <a:normAutofit/>
          </a:bodyPr>
          <a:lstStyle/>
          <a:p>
            <a:r>
              <a:rPr lang="en-US" sz="3700">
                <a:solidFill>
                  <a:srgbClr val="FFFFFF"/>
                </a:solidFill>
              </a:rPr>
              <a:t>Interviewee #5</a:t>
            </a:r>
          </a:p>
        </p:txBody>
      </p:sp>
      <p:graphicFrame>
        <p:nvGraphicFramePr>
          <p:cNvPr id="5" name="Content Placeholder 2">
            <a:extLst>
              <a:ext uri="{FF2B5EF4-FFF2-40B4-BE49-F238E27FC236}">
                <a16:creationId xmlns:a16="http://schemas.microsoft.com/office/drawing/2014/main" id="{42E4CEE2-E1EB-1673-89D8-99A1FC8C22F3}"/>
              </a:ext>
            </a:extLst>
          </p:cNvPr>
          <p:cNvGraphicFramePr>
            <a:graphicFrameLocks noGrp="1"/>
          </p:cNvGraphicFramePr>
          <p:nvPr>
            <p:ph idx="1"/>
            <p:extLst>
              <p:ext uri="{D42A27DB-BD31-4B8C-83A1-F6EECF244321}">
                <p14:modId xmlns:p14="http://schemas.microsoft.com/office/powerpoint/2010/main" val="1136124387"/>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Logo&#10;&#10;Description automatically generated">
            <a:extLst>
              <a:ext uri="{FF2B5EF4-FFF2-40B4-BE49-F238E27FC236}">
                <a16:creationId xmlns:a16="http://schemas.microsoft.com/office/drawing/2014/main" id="{99CE7550-EFC2-64F1-C59C-6F5150BB5740}"/>
              </a:ext>
            </a:extLst>
          </p:cNvPr>
          <p:cNvPicPr/>
          <p:nvPr/>
        </p:nvPicPr>
        <p:blipFill>
          <a:blip r:embed="rId8">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610721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5173C3D-5409-16AA-4114-7E9C01395AB4}"/>
              </a:ext>
            </a:extLst>
          </p:cNvPr>
          <p:cNvSpPr>
            <a:spLocks noGrp="1"/>
          </p:cNvSpPr>
          <p:nvPr>
            <p:ph type="title"/>
          </p:nvPr>
        </p:nvSpPr>
        <p:spPr>
          <a:xfrm>
            <a:off x="2882625" y="1209220"/>
            <a:ext cx="6372519" cy="2337238"/>
          </a:xfrm>
        </p:spPr>
        <p:txBody>
          <a:bodyPr vert="horz" lIns="91440" tIns="45720" rIns="91440" bIns="45720" rtlCol="0" anchor="b">
            <a:normAutofit/>
          </a:bodyPr>
          <a:lstStyle/>
          <a:p>
            <a:r>
              <a:rPr lang="en-US" sz="5600" kern="1200">
                <a:solidFill>
                  <a:srgbClr val="FFFFFF"/>
                </a:solidFill>
                <a:latin typeface="+mj-lt"/>
                <a:ea typeface="+mj-ea"/>
                <a:cs typeface="+mj-cs"/>
              </a:rPr>
              <a:t>Qualitative Results</a:t>
            </a:r>
          </a:p>
        </p:txBody>
      </p:sp>
      <p:sp>
        <p:nvSpPr>
          <p:cNvPr id="76"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78"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80"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8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8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86"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cxnSp>
        <p:nvCxnSpPr>
          <p:cNvPr id="88" name="Straight Connector 8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A3E9E676-9E49-6D74-D83D-8E86F2BB8029}"/>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00366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 name="Rectangle 110">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A10FBEB-B0DA-C6F5-277A-8B020AEA7C59}"/>
              </a:ext>
            </a:extLst>
          </p:cNvPr>
          <p:cNvSpPr>
            <a:spLocks noGrp="1"/>
          </p:cNvSpPr>
          <p:nvPr>
            <p:ph type="title"/>
          </p:nvPr>
        </p:nvSpPr>
        <p:spPr>
          <a:xfrm>
            <a:off x="838200" y="1336390"/>
            <a:ext cx="6155988" cy="1182927"/>
          </a:xfrm>
        </p:spPr>
        <p:txBody>
          <a:bodyPr anchor="b">
            <a:normAutofit/>
          </a:bodyPr>
          <a:lstStyle/>
          <a:p>
            <a:r>
              <a:rPr lang="en-US" sz="2200"/>
              <a:t>What is your opinion on an Augmented Reality feature that provides beauty product recommendations?</a:t>
            </a:r>
          </a:p>
        </p:txBody>
      </p:sp>
      <p:cxnSp>
        <p:nvCxnSpPr>
          <p:cNvPr id="114" name="Straight Connector 112">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D80BE3-60E1-A485-DF73-8CD63F3D14BA}"/>
              </a:ext>
            </a:extLst>
          </p:cNvPr>
          <p:cNvSpPr>
            <a:spLocks noGrp="1"/>
          </p:cNvSpPr>
          <p:nvPr>
            <p:ph idx="1"/>
          </p:nvPr>
        </p:nvSpPr>
        <p:spPr>
          <a:xfrm>
            <a:off x="803776" y="2829330"/>
            <a:ext cx="6190412" cy="3344459"/>
          </a:xfrm>
        </p:spPr>
        <p:txBody>
          <a:bodyPr anchor="t">
            <a:normAutofit/>
          </a:bodyPr>
          <a:lstStyle/>
          <a:p>
            <a:r>
              <a:rPr lang="en-US" sz="2000">
                <a:solidFill>
                  <a:schemeClr val="tx1">
                    <a:alpha val="80000"/>
                  </a:schemeClr>
                </a:solidFill>
              </a:rPr>
              <a:t>40% of participants believed that an Augmented Reality feature, that provides beauty product recommendations, would be beneficial for people who are just starting their skin and beauty journey.​</a:t>
            </a:r>
          </a:p>
          <a:p>
            <a:pPr marL="0" indent="0">
              <a:buNone/>
            </a:pPr>
            <a:endParaRPr lang="en-US" sz="2000">
              <a:solidFill>
                <a:schemeClr val="tx1">
                  <a:alpha val="80000"/>
                </a:schemeClr>
              </a:solidFill>
            </a:endParaRPr>
          </a:p>
        </p:txBody>
      </p:sp>
      <p:pic>
        <p:nvPicPr>
          <p:cNvPr id="5" name="Picture 4" descr="Icon&#10;&#10;Description automatically generated">
            <a:extLst>
              <a:ext uri="{FF2B5EF4-FFF2-40B4-BE49-F238E27FC236}">
                <a16:creationId xmlns:a16="http://schemas.microsoft.com/office/drawing/2014/main" id="{4C03072C-9DA9-6FD2-1408-A88B7595F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653" y="2054810"/>
            <a:ext cx="3548404" cy="3400554"/>
          </a:xfrm>
          <a:prstGeom prst="rect">
            <a:avLst/>
          </a:prstGeom>
        </p:spPr>
      </p:pic>
      <p:sp>
        <p:nvSpPr>
          <p:cNvPr id="11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12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pic>
        <p:nvPicPr>
          <p:cNvPr id="2" name="Picture 1" descr="Logo&#10;&#10;Description automatically generated">
            <a:extLst>
              <a:ext uri="{FF2B5EF4-FFF2-40B4-BE49-F238E27FC236}">
                <a16:creationId xmlns:a16="http://schemas.microsoft.com/office/drawing/2014/main" id="{87AC8DA8-BDC8-8913-354D-611F65B897C8}"/>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420052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41">
            <a:extLst>
              <a:ext uri="{FF2B5EF4-FFF2-40B4-BE49-F238E27FC236}">
                <a16:creationId xmlns:a16="http://schemas.microsoft.com/office/drawing/2014/main" id="{464EC53C-35C4-4E84-AFE2-A7D081852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1" name="Picture 37" descr="Lightbulb idea concept">
            <a:extLst>
              <a:ext uri="{FF2B5EF4-FFF2-40B4-BE49-F238E27FC236}">
                <a16:creationId xmlns:a16="http://schemas.microsoft.com/office/drawing/2014/main" id="{56BE6C81-9A0E-E19F-E3A9-FF613A0A4718}"/>
              </a:ext>
            </a:extLst>
          </p:cNvPr>
          <p:cNvPicPr>
            <a:picLocks noChangeAspect="1"/>
          </p:cNvPicPr>
          <p:nvPr/>
        </p:nvPicPr>
        <p:blipFill rotWithShape="1">
          <a:blip r:embed="rId3">
            <a:duotone>
              <a:schemeClr val="accent1">
                <a:shade val="45000"/>
                <a:satMod val="135000"/>
              </a:schemeClr>
              <a:prstClr val="white"/>
            </a:duotone>
            <a:alphaModFix amt="35000"/>
          </a:blip>
          <a:srcRect b="15730"/>
          <a:stretch/>
        </p:blipFill>
        <p:spPr>
          <a:xfrm>
            <a:off x="20" y="10"/>
            <a:ext cx="12191981" cy="6857989"/>
          </a:xfrm>
          <a:prstGeom prst="rect">
            <a:avLst/>
          </a:prstGeom>
        </p:spPr>
      </p:pic>
      <p:sp>
        <p:nvSpPr>
          <p:cNvPr id="6" name="Title 5">
            <a:extLst>
              <a:ext uri="{FF2B5EF4-FFF2-40B4-BE49-F238E27FC236}">
                <a16:creationId xmlns:a16="http://schemas.microsoft.com/office/drawing/2014/main" id="{B693F0FE-B6E9-5E6F-027C-42767013871C}"/>
              </a:ext>
            </a:extLst>
          </p:cNvPr>
          <p:cNvSpPr>
            <a:spLocks noGrp="1"/>
          </p:cNvSpPr>
          <p:nvPr>
            <p:ph type="title"/>
          </p:nvPr>
        </p:nvSpPr>
        <p:spPr>
          <a:xfrm>
            <a:off x="1256275" y="2634411"/>
            <a:ext cx="9679449" cy="1970241"/>
          </a:xfrm>
        </p:spPr>
        <p:txBody>
          <a:bodyPr vert="horz" lIns="91440" tIns="45720" rIns="91440" bIns="45720" rtlCol="0" anchor="b">
            <a:normAutofit fontScale="90000"/>
          </a:bodyPr>
          <a:lstStyle/>
          <a:p>
            <a:r>
              <a:rPr lang="en-US" sz="5000">
                <a:solidFill>
                  <a:srgbClr val="FFFFFF"/>
                </a:solidFill>
              </a:rPr>
              <a:t>“I think it’s a good idea. Technology is a part of our lives.”</a:t>
            </a:r>
            <a:br>
              <a:rPr lang="en-US" sz="5000">
                <a:solidFill>
                  <a:srgbClr val="FFFFFF"/>
                </a:solidFill>
              </a:rPr>
            </a:br>
            <a:endParaRPr lang="en-US" sz="5000">
              <a:solidFill>
                <a:srgbClr val="FFFFFF"/>
              </a:solidFill>
            </a:endParaRPr>
          </a:p>
        </p:txBody>
      </p:sp>
      <p:cxnSp>
        <p:nvCxnSpPr>
          <p:cNvPr id="82" name="Straight Connector 4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8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Logo&#10;&#10;Description automatically generated">
            <a:extLst>
              <a:ext uri="{FF2B5EF4-FFF2-40B4-BE49-F238E27FC236}">
                <a16:creationId xmlns:a16="http://schemas.microsoft.com/office/drawing/2014/main" id="{F10FDEFD-6C42-37E6-C2F4-1E5760320E56}"/>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57159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1" name="Rectangle 23">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5">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7"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3"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44"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5" name="Rectangle 48">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2EC31A-776F-5331-4856-6DBC9871B55B}"/>
              </a:ext>
            </a:extLst>
          </p:cNvPr>
          <p:cNvSpPr>
            <a:spLocks noGrp="1"/>
          </p:cNvSpPr>
          <p:nvPr>
            <p:ph type="title"/>
          </p:nvPr>
        </p:nvSpPr>
        <p:spPr>
          <a:xfrm>
            <a:off x="649224" y="960120"/>
            <a:ext cx="3867912" cy="4169664"/>
          </a:xfrm>
        </p:spPr>
        <p:txBody>
          <a:bodyPr>
            <a:normAutofit/>
          </a:bodyPr>
          <a:lstStyle/>
          <a:p>
            <a:pPr algn="r"/>
            <a:r>
              <a:rPr lang="en-US">
                <a:latin typeface="Lora" pitchFamily="2" charset="0"/>
              </a:rPr>
              <a:t>Our Mission</a:t>
            </a:r>
          </a:p>
        </p:txBody>
      </p:sp>
      <p:cxnSp>
        <p:nvCxnSpPr>
          <p:cNvPr id="52" name="Straight Connector 50">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D80BE3-60E1-A485-DF73-8CD63F3D14BA}"/>
              </a:ext>
            </a:extLst>
          </p:cNvPr>
          <p:cNvSpPr>
            <a:spLocks noGrp="1"/>
          </p:cNvSpPr>
          <p:nvPr>
            <p:ph idx="1"/>
          </p:nvPr>
        </p:nvSpPr>
        <p:spPr>
          <a:xfrm>
            <a:off x="4983480" y="960120"/>
            <a:ext cx="5513832" cy="4169664"/>
          </a:xfrm>
        </p:spPr>
        <p:txBody>
          <a:bodyPr anchor="ctr">
            <a:normAutofit/>
          </a:bodyPr>
          <a:lstStyle/>
          <a:p>
            <a:pPr marL="0" indent="0">
              <a:buNone/>
            </a:pPr>
            <a:r>
              <a:rPr lang="en-US" sz="2400">
                <a:latin typeface="Nunito"/>
                <a:ea typeface="NSimSun"/>
                <a:cs typeface="+mn-lt"/>
              </a:rPr>
              <a:t>We are devoted to helping our customers find the best beauty products for their unique skin needs. We focus on helping you love the skin you’re in.</a:t>
            </a:r>
          </a:p>
          <a:p>
            <a:pPr marL="0" indent="0">
              <a:buNone/>
            </a:pPr>
            <a:endParaRPr lang="en-US" sz="2400"/>
          </a:p>
        </p:txBody>
      </p:sp>
      <p:pic>
        <p:nvPicPr>
          <p:cNvPr id="4" name="Picture 3" descr="Logo&#10;&#10;Description automatically generated">
            <a:extLst>
              <a:ext uri="{FF2B5EF4-FFF2-40B4-BE49-F238E27FC236}">
                <a16:creationId xmlns:a16="http://schemas.microsoft.com/office/drawing/2014/main" id="{DA268E95-B048-1E61-B98D-733A022C3847}"/>
              </a:ext>
            </a:extLst>
          </p:cNvPr>
          <p:cNvPicPr/>
          <p:nvPr/>
        </p:nvPicPr>
        <p:blipFill>
          <a:blip r:embed="rId2">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202950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A10FBEB-B0DA-C6F5-277A-8B020AEA7C59}"/>
              </a:ext>
            </a:extLst>
          </p:cNvPr>
          <p:cNvSpPr>
            <a:spLocks noGrp="1"/>
          </p:cNvSpPr>
          <p:nvPr>
            <p:ph type="title"/>
          </p:nvPr>
        </p:nvSpPr>
        <p:spPr>
          <a:xfrm>
            <a:off x="838200" y="1336390"/>
            <a:ext cx="6155988" cy="1182927"/>
          </a:xfrm>
        </p:spPr>
        <p:txBody>
          <a:bodyPr anchor="b">
            <a:normAutofit/>
          </a:bodyPr>
          <a:lstStyle/>
          <a:p>
            <a:r>
              <a:rPr lang="en-US" sz="2200">
                <a:effectLst/>
              </a:rPr>
              <a:t>When ordering beauty products online what are some things you take into consideration?</a:t>
            </a:r>
            <a:endParaRPr lang="en-US" sz="2200"/>
          </a:p>
        </p:txBody>
      </p:sp>
      <p:cxnSp>
        <p:nvCxnSpPr>
          <p:cNvPr id="134" name="Straight Connector 133">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63A2734A-9B93-2477-BDCF-A27D43CA802D}"/>
              </a:ext>
            </a:extLst>
          </p:cNvPr>
          <p:cNvSpPr>
            <a:spLocks noGrp="1"/>
          </p:cNvSpPr>
          <p:nvPr>
            <p:ph idx="1"/>
          </p:nvPr>
        </p:nvSpPr>
        <p:spPr>
          <a:xfrm>
            <a:off x="803776" y="2829330"/>
            <a:ext cx="6190412" cy="3344459"/>
          </a:xfrm>
        </p:spPr>
        <p:txBody>
          <a:bodyPr anchor="t">
            <a:normAutofit/>
          </a:bodyPr>
          <a:lstStyle/>
          <a:p>
            <a:r>
              <a:rPr lang="en-US" sz="2000">
                <a:solidFill>
                  <a:schemeClr val="tx1">
                    <a:alpha val="80000"/>
                  </a:schemeClr>
                </a:solidFill>
              </a:rPr>
              <a:t>60% of participants considered their sensitive skin when ordering beauty products online.</a:t>
            </a:r>
          </a:p>
          <a:p>
            <a:pPr marL="0" indent="0">
              <a:buNone/>
            </a:pPr>
            <a:endParaRPr lang="en-US" sz="2000">
              <a:solidFill>
                <a:schemeClr val="tx1">
                  <a:alpha val="80000"/>
                </a:schemeClr>
              </a:solidFill>
            </a:endParaRPr>
          </a:p>
          <a:p>
            <a:endParaRPr lang="en-US" sz="2000">
              <a:solidFill>
                <a:schemeClr val="tx1">
                  <a:alpha val="80000"/>
                </a:schemeClr>
              </a:solidFill>
            </a:endParaRPr>
          </a:p>
          <a:p>
            <a:endParaRPr lang="en-US" sz="2000">
              <a:solidFill>
                <a:schemeClr val="tx1">
                  <a:alpha val="80000"/>
                </a:schemeClr>
              </a:solidFill>
            </a:endParaRPr>
          </a:p>
          <a:p>
            <a:endParaRPr lang="en-US" sz="2000">
              <a:solidFill>
                <a:schemeClr val="tx1">
                  <a:alpha val="80000"/>
                </a:schemeClr>
              </a:solidFill>
            </a:endParaRPr>
          </a:p>
        </p:txBody>
      </p:sp>
      <p:pic>
        <p:nvPicPr>
          <p:cNvPr id="4" name="Picture 3" descr="Icon&#10;&#10;Description automatically generated">
            <a:extLst>
              <a:ext uri="{FF2B5EF4-FFF2-40B4-BE49-F238E27FC236}">
                <a16:creationId xmlns:a16="http://schemas.microsoft.com/office/drawing/2014/main" id="{7C3CC0DC-1DD4-093F-DAA2-10685CBAA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653" y="2054810"/>
            <a:ext cx="3548404" cy="3400554"/>
          </a:xfrm>
          <a:prstGeom prst="rect">
            <a:avLst/>
          </a:prstGeom>
        </p:spPr>
      </p:pic>
      <p:sp>
        <p:nvSpPr>
          <p:cNvPr id="13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13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pic>
        <p:nvPicPr>
          <p:cNvPr id="2" name="Picture 1" descr="Logo&#10;&#10;Description automatically generated">
            <a:extLst>
              <a:ext uri="{FF2B5EF4-FFF2-40B4-BE49-F238E27FC236}">
                <a16:creationId xmlns:a16="http://schemas.microsoft.com/office/drawing/2014/main" id="{B857AE6C-D27B-DF26-2D48-79EC11DFA5D8}"/>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200988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41">
            <a:extLst>
              <a:ext uri="{FF2B5EF4-FFF2-40B4-BE49-F238E27FC236}">
                <a16:creationId xmlns:a16="http://schemas.microsoft.com/office/drawing/2014/main" id="{464EC53C-35C4-4E84-AFE2-A7D081852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1" name="Picture 37" descr="Lightbulb idea concept">
            <a:extLst>
              <a:ext uri="{FF2B5EF4-FFF2-40B4-BE49-F238E27FC236}">
                <a16:creationId xmlns:a16="http://schemas.microsoft.com/office/drawing/2014/main" id="{56BE6C81-9A0E-E19F-E3A9-FF613A0A4718}"/>
              </a:ext>
            </a:extLst>
          </p:cNvPr>
          <p:cNvPicPr>
            <a:picLocks noChangeAspect="1"/>
          </p:cNvPicPr>
          <p:nvPr/>
        </p:nvPicPr>
        <p:blipFill rotWithShape="1">
          <a:blip r:embed="rId3">
            <a:duotone>
              <a:schemeClr val="accent1">
                <a:shade val="45000"/>
                <a:satMod val="135000"/>
              </a:schemeClr>
              <a:prstClr val="white"/>
            </a:duotone>
            <a:alphaModFix amt="35000"/>
          </a:blip>
          <a:srcRect b="15730"/>
          <a:stretch/>
        </p:blipFill>
        <p:spPr>
          <a:xfrm>
            <a:off x="20" y="10"/>
            <a:ext cx="12191981" cy="6857989"/>
          </a:xfrm>
          <a:prstGeom prst="rect">
            <a:avLst/>
          </a:prstGeom>
        </p:spPr>
      </p:pic>
      <p:sp>
        <p:nvSpPr>
          <p:cNvPr id="6" name="Title 5">
            <a:extLst>
              <a:ext uri="{FF2B5EF4-FFF2-40B4-BE49-F238E27FC236}">
                <a16:creationId xmlns:a16="http://schemas.microsoft.com/office/drawing/2014/main" id="{B693F0FE-B6E9-5E6F-027C-42767013871C}"/>
              </a:ext>
            </a:extLst>
          </p:cNvPr>
          <p:cNvSpPr>
            <a:spLocks noGrp="1"/>
          </p:cNvSpPr>
          <p:nvPr>
            <p:ph type="title"/>
          </p:nvPr>
        </p:nvSpPr>
        <p:spPr>
          <a:xfrm>
            <a:off x="1256275" y="2634411"/>
            <a:ext cx="9679449" cy="1970241"/>
          </a:xfrm>
        </p:spPr>
        <p:txBody>
          <a:bodyPr vert="horz" lIns="91440" tIns="45720" rIns="91440" bIns="45720" rtlCol="0" anchor="b">
            <a:normAutofit fontScale="90000"/>
          </a:bodyPr>
          <a:lstStyle/>
          <a:p>
            <a:r>
              <a:rPr lang="en-US" sz="5000">
                <a:solidFill>
                  <a:srgbClr val="FFFFFF"/>
                </a:solidFill>
              </a:rPr>
              <a:t>“I have sensitive skin, so I have to consider if the product will break me out.”</a:t>
            </a:r>
          </a:p>
        </p:txBody>
      </p:sp>
      <p:cxnSp>
        <p:nvCxnSpPr>
          <p:cNvPr id="82" name="Straight Connector 4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8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Logo&#10;&#10;Description automatically generated">
            <a:extLst>
              <a:ext uri="{FF2B5EF4-FFF2-40B4-BE49-F238E27FC236}">
                <a16:creationId xmlns:a16="http://schemas.microsoft.com/office/drawing/2014/main" id="{41DBC48F-6323-9398-61B6-7FA41AE8F6F0}"/>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912254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A10FBEB-B0DA-C6F5-277A-8B020AEA7C59}"/>
              </a:ext>
            </a:extLst>
          </p:cNvPr>
          <p:cNvSpPr>
            <a:spLocks noGrp="1"/>
          </p:cNvSpPr>
          <p:nvPr>
            <p:ph type="title"/>
          </p:nvPr>
        </p:nvSpPr>
        <p:spPr>
          <a:xfrm>
            <a:off x="803776" y="1336390"/>
            <a:ext cx="6190412" cy="1182927"/>
          </a:xfrm>
        </p:spPr>
        <p:txBody>
          <a:bodyPr anchor="b">
            <a:normAutofit/>
          </a:bodyPr>
          <a:lstStyle/>
          <a:p>
            <a:r>
              <a:rPr lang="en-US" sz="2200">
                <a:effectLst/>
              </a:rPr>
              <a:t>When ordering beauty products online what are some things you take into consideration?</a:t>
            </a:r>
            <a:endParaRPr lang="en-US" sz="2200"/>
          </a:p>
        </p:txBody>
      </p:sp>
      <p:cxnSp>
        <p:nvCxnSpPr>
          <p:cNvPr id="99"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D80BE3-60E1-A485-DF73-8CD63F3D14BA}"/>
              </a:ext>
            </a:extLst>
          </p:cNvPr>
          <p:cNvSpPr>
            <a:spLocks noGrp="1"/>
          </p:cNvSpPr>
          <p:nvPr>
            <p:ph idx="1"/>
          </p:nvPr>
        </p:nvSpPr>
        <p:spPr>
          <a:xfrm>
            <a:off x="803776" y="2829330"/>
            <a:ext cx="6190412" cy="3344459"/>
          </a:xfrm>
        </p:spPr>
        <p:txBody>
          <a:bodyPr anchor="t">
            <a:normAutofit/>
          </a:bodyPr>
          <a:lstStyle/>
          <a:p>
            <a:r>
              <a:rPr lang="en-US" sz="2000">
                <a:solidFill>
                  <a:schemeClr val="tx1">
                    <a:alpha val="80000"/>
                  </a:schemeClr>
                </a:solidFill>
              </a:rPr>
              <a:t>40% of participants reported having eczema.</a:t>
            </a:r>
          </a:p>
          <a:p>
            <a:endParaRPr lang="en-US" sz="2000">
              <a:solidFill>
                <a:schemeClr val="tx1">
                  <a:alpha val="80000"/>
                </a:schemeClr>
              </a:solidFill>
            </a:endParaRPr>
          </a:p>
        </p:txBody>
      </p:sp>
      <p:sp>
        <p:nvSpPr>
          <p:cNvPr id="10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103" name="!!circle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pic>
        <p:nvPicPr>
          <p:cNvPr id="2" name="Picture 1" descr="Logo&#10;&#10;Description automatically generated">
            <a:extLst>
              <a:ext uri="{FF2B5EF4-FFF2-40B4-BE49-F238E27FC236}">
                <a16:creationId xmlns:a16="http://schemas.microsoft.com/office/drawing/2014/main" id="{1EC2B5AC-D3DD-A60F-32EF-B790BFB452EB}"/>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
        <p:nvSpPr>
          <p:cNvPr id="6" name="Oval 5">
            <a:extLst>
              <a:ext uri="{FF2B5EF4-FFF2-40B4-BE49-F238E27FC236}">
                <a16:creationId xmlns:a16="http://schemas.microsoft.com/office/drawing/2014/main" id="{A23B7CC6-8B00-9430-5C5A-EAD4CFDFD41A}"/>
              </a:ext>
            </a:extLst>
          </p:cNvPr>
          <p:cNvSpPr/>
          <p:nvPr/>
        </p:nvSpPr>
        <p:spPr>
          <a:xfrm>
            <a:off x="-576069" y="5300944"/>
            <a:ext cx="2181225" cy="2181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FAFA96DB-BE47-BC18-5B76-020761B6E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653" y="2054810"/>
            <a:ext cx="3548404" cy="3400554"/>
          </a:xfrm>
          <a:prstGeom prst="rect">
            <a:avLst/>
          </a:prstGeom>
        </p:spPr>
      </p:pic>
    </p:spTree>
    <p:extLst>
      <p:ext uri="{BB962C8B-B14F-4D97-AF65-F5344CB8AC3E}">
        <p14:creationId xmlns:p14="http://schemas.microsoft.com/office/powerpoint/2010/main" val="1445269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41">
            <a:extLst>
              <a:ext uri="{FF2B5EF4-FFF2-40B4-BE49-F238E27FC236}">
                <a16:creationId xmlns:a16="http://schemas.microsoft.com/office/drawing/2014/main" id="{464EC53C-35C4-4E84-AFE2-A7D081852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1" name="Picture 37" descr="Lightbulb idea concept">
            <a:extLst>
              <a:ext uri="{FF2B5EF4-FFF2-40B4-BE49-F238E27FC236}">
                <a16:creationId xmlns:a16="http://schemas.microsoft.com/office/drawing/2014/main" id="{56BE6C81-9A0E-E19F-E3A9-FF613A0A4718}"/>
              </a:ext>
            </a:extLst>
          </p:cNvPr>
          <p:cNvPicPr>
            <a:picLocks noChangeAspect="1"/>
          </p:cNvPicPr>
          <p:nvPr/>
        </p:nvPicPr>
        <p:blipFill rotWithShape="1">
          <a:blip r:embed="rId3">
            <a:duotone>
              <a:schemeClr val="accent1">
                <a:shade val="45000"/>
                <a:satMod val="135000"/>
              </a:schemeClr>
              <a:prstClr val="white"/>
            </a:duotone>
            <a:alphaModFix amt="35000"/>
          </a:blip>
          <a:srcRect b="15730"/>
          <a:stretch/>
        </p:blipFill>
        <p:spPr>
          <a:xfrm>
            <a:off x="20" y="10"/>
            <a:ext cx="12191981" cy="6857989"/>
          </a:xfrm>
          <a:prstGeom prst="rect">
            <a:avLst/>
          </a:prstGeom>
        </p:spPr>
      </p:pic>
      <p:sp>
        <p:nvSpPr>
          <p:cNvPr id="6" name="Title 5">
            <a:extLst>
              <a:ext uri="{FF2B5EF4-FFF2-40B4-BE49-F238E27FC236}">
                <a16:creationId xmlns:a16="http://schemas.microsoft.com/office/drawing/2014/main" id="{B693F0FE-B6E9-5E6F-027C-42767013871C}"/>
              </a:ext>
            </a:extLst>
          </p:cNvPr>
          <p:cNvSpPr>
            <a:spLocks noGrp="1"/>
          </p:cNvSpPr>
          <p:nvPr>
            <p:ph type="title"/>
          </p:nvPr>
        </p:nvSpPr>
        <p:spPr>
          <a:xfrm>
            <a:off x="1256275" y="2634411"/>
            <a:ext cx="9679449" cy="1970241"/>
          </a:xfrm>
        </p:spPr>
        <p:txBody>
          <a:bodyPr vert="horz" lIns="91440" tIns="45720" rIns="91440" bIns="45720" rtlCol="0" anchor="b">
            <a:normAutofit fontScale="90000"/>
          </a:bodyPr>
          <a:lstStyle/>
          <a:p>
            <a:r>
              <a:rPr lang="en-US" sz="5000">
                <a:solidFill>
                  <a:srgbClr val="FFFFFF"/>
                </a:solidFill>
              </a:rPr>
              <a:t>“I have dry skin, so I have to find products that help with that and eczema.”</a:t>
            </a:r>
          </a:p>
        </p:txBody>
      </p:sp>
      <p:cxnSp>
        <p:nvCxnSpPr>
          <p:cNvPr id="82" name="Straight Connector 4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8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Logo&#10;&#10;Description automatically generated">
            <a:extLst>
              <a:ext uri="{FF2B5EF4-FFF2-40B4-BE49-F238E27FC236}">
                <a16:creationId xmlns:a16="http://schemas.microsoft.com/office/drawing/2014/main" id="{4F4E1B3A-D543-EB91-79D9-DB1808137460}"/>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4093054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838200" y="1336390"/>
            <a:ext cx="6155988" cy="1182927"/>
          </a:xfrm>
        </p:spPr>
        <p:txBody>
          <a:bodyPr anchor="b">
            <a:normAutofit/>
          </a:bodyPr>
          <a:lstStyle/>
          <a:p>
            <a:r>
              <a:rPr lang="en-US" sz="2200"/>
              <a:t>What are your thoughts about shopping in a Virtual Reality beauty store?</a:t>
            </a:r>
          </a:p>
        </p:txBody>
      </p:sp>
      <p:cxnSp>
        <p:nvCxnSpPr>
          <p:cNvPr id="37" name="Straight Connector 36">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803776" y="2829330"/>
            <a:ext cx="6190412" cy="3344459"/>
          </a:xfrm>
        </p:spPr>
        <p:txBody>
          <a:bodyPr anchor="t">
            <a:normAutofit/>
          </a:bodyPr>
          <a:lstStyle/>
          <a:p>
            <a:r>
              <a:rPr lang="en-US" sz="2000">
                <a:solidFill>
                  <a:schemeClr val="tx1">
                    <a:alpha val="80000"/>
                  </a:schemeClr>
                </a:solidFill>
              </a:rPr>
              <a:t>60% of participants believed that a Virtual Reality shopping experience will make purchasing beauty products more accessible.​</a:t>
            </a:r>
          </a:p>
        </p:txBody>
      </p:sp>
      <p:pic>
        <p:nvPicPr>
          <p:cNvPr id="5" name="Picture 4" descr="Icon&#10;&#10;Description automatically generated">
            <a:extLst>
              <a:ext uri="{FF2B5EF4-FFF2-40B4-BE49-F238E27FC236}">
                <a16:creationId xmlns:a16="http://schemas.microsoft.com/office/drawing/2014/main" id="{9B40F256-3790-5E60-32DE-77BE8C5F5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653" y="2054810"/>
            <a:ext cx="3548404" cy="3400554"/>
          </a:xfrm>
          <a:prstGeom prst="rect">
            <a:avLst/>
          </a:prstGeom>
        </p:spPr>
      </p:pic>
      <p:sp>
        <p:nvSpPr>
          <p:cNvPr id="3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4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pic>
        <p:nvPicPr>
          <p:cNvPr id="4" name="Picture 3" descr="Logo&#10;&#10;Description automatically generated">
            <a:extLst>
              <a:ext uri="{FF2B5EF4-FFF2-40B4-BE49-F238E27FC236}">
                <a16:creationId xmlns:a16="http://schemas.microsoft.com/office/drawing/2014/main" id="{D137E50F-35A0-1D01-DF0C-04FEE8185697}"/>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418780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41">
            <a:extLst>
              <a:ext uri="{FF2B5EF4-FFF2-40B4-BE49-F238E27FC236}">
                <a16:creationId xmlns:a16="http://schemas.microsoft.com/office/drawing/2014/main" id="{464EC53C-35C4-4E84-AFE2-A7D081852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1" name="Picture 37" descr="Lightbulb idea concept">
            <a:extLst>
              <a:ext uri="{FF2B5EF4-FFF2-40B4-BE49-F238E27FC236}">
                <a16:creationId xmlns:a16="http://schemas.microsoft.com/office/drawing/2014/main" id="{56BE6C81-9A0E-E19F-E3A9-FF613A0A4718}"/>
              </a:ext>
            </a:extLst>
          </p:cNvPr>
          <p:cNvPicPr>
            <a:picLocks noChangeAspect="1"/>
          </p:cNvPicPr>
          <p:nvPr/>
        </p:nvPicPr>
        <p:blipFill rotWithShape="1">
          <a:blip r:embed="rId3">
            <a:duotone>
              <a:schemeClr val="accent1">
                <a:shade val="45000"/>
                <a:satMod val="135000"/>
              </a:schemeClr>
              <a:prstClr val="white"/>
            </a:duotone>
            <a:alphaModFix amt="35000"/>
          </a:blip>
          <a:srcRect b="15730"/>
          <a:stretch/>
        </p:blipFill>
        <p:spPr>
          <a:xfrm>
            <a:off x="20" y="10"/>
            <a:ext cx="12191981" cy="6857989"/>
          </a:xfrm>
          <a:prstGeom prst="rect">
            <a:avLst/>
          </a:prstGeom>
        </p:spPr>
      </p:pic>
      <p:sp>
        <p:nvSpPr>
          <p:cNvPr id="6" name="Title 5">
            <a:extLst>
              <a:ext uri="{FF2B5EF4-FFF2-40B4-BE49-F238E27FC236}">
                <a16:creationId xmlns:a16="http://schemas.microsoft.com/office/drawing/2014/main" id="{B693F0FE-B6E9-5E6F-027C-42767013871C}"/>
              </a:ext>
            </a:extLst>
          </p:cNvPr>
          <p:cNvSpPr>
            <a:spLocks noGrp="1"/>
          </p:cNvSpPr>
          <p:nvPr>
            <p:ph type="title"/>
          </p:nvPr>
        </p:nvSpPr>
        <p:spPr>
          <a:xfrm>
            <a:off x="1256275" y="2634411"/>
            <a:ext cx="9679449" cy="1970241"/>
          </a:xfrm>
        </p:spPr>
        <p:txBody>
          <a:bodyPr vert="horz" lIns="91440" tIns="45720" rIns="91440" bIns="45720" rtlCol="0" anchor="b">
            <a:normAutofit fontScale="90000"/>
          </a:bodyPr>
          <a:lstStyle/>
          <a:p>
            <a:r>
              <a:rPr lang="en-US" sz="5000">
                <a:solidFill>
                  <a:srgbClr val="FFFFFF"/>
                </a:solidFill>
              </a:rPr>
              <a:t>“This could make shopping accessible to people that might be physically unable to go to stores.”</a:t>
            </a:r>
          </a:p>
        </p:txBody>
      </p:sp>
      <p:cxnSp>
        <p:nvCxnSpPr>
          <p:cNvPr id="82" name="Straight Connector 4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8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Logo&#10;&#10;Description automatically generated">
            <a:extLst>
              <a:ext uri="{FF2B5EF4-FFF2-40B4-BE49-F238E27FC236}">
                <a16:creationId xmlns:a16="http://schemas.microsoft.com/office/drawing/2014/main" id="{F84FF9EE-0DC1-DA27-0E44-494656A4B67C}"/>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550400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838200" y="1336390"/>
            <a:ext cx="6155988" cy="1182927"/>
          </a:xfrm>
        </p:spPr>
        <p:txBody>
          <a:bodyPr anchor="b">
            <a:normAutofit/>
          </a:bodyPr>
          <a:lstStyle/>
          <a:p>
            <a:r>
              <a:rPr lang="en-US" sz="2200"/>
              <a:t>(Cont.) What are your thoughts about shopping in a Virtual Reality beauty store?</a:t>
            </a:r>
          </a:p>
        </p:txBody>
      </p:sp>
      <p:cxnSp>
        <p:nvCxnSpPr>
          <p:cNvPr id="37" name="Straight Connector 36">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803776" y="2829330"/>
            <a:ext cx="6190412" cy="3344459"/>
          </a:xfrm>
        </p:spPr>
        <p:txBody>
          <a:bodyPr anchor="t">
            <a:normAutofit/>
          </a:bodyPr>
          <a:lstStyle/>
          <a:p>
            <a:r>
              <a:rPr lang="en-US" sz="2000">
                <a:solidFill>
                  <a:schemeClr val="tx1">
                    <a:alpha val="80000"/>
                  </a:schemeClr>
                </a:solidFill>
              </a:rPr>
              <a:t>100% of participants were interested in trying a Virtual Reality beauty shopping experience.​</a:t>
            </a:r>
          </a:p>
        </p:txBody>
      </p:sp>
      <p:pic>
        <p:nvPicPr>
          <p:cNvPr id="5" name="Picture 4" descr="Icon, circle&#10;&#10;Description automatically generated">
            <a:extLst>
              <a:ext uri="{FF2B5EF4-FFF2-40B4-BE49-F238E27FC236}">
                <a16:creationId xmlns:a16="http://schemas.microsoft.com/office/drawing/2014/main" id="{8192BB4E-F724-E52A-7D32-6B1C5E91D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653" y="2054810"/>
            <a:ext cx="3548404" cy="3400554"/>
          </a:xfrm>
          <a:prstGeom prst="rect">
            <a:avLst/>
          </a:prstGeom>
        </p:spPr>
      </p:pic>
      <p:sp>
        <p:nvSpPr>
          <p:cNvPr id="3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4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pic>
        <p:nvPicPr>
          <p:cNvPr id="4" name="Picture 3" descr="Logo&#10;&#10;Description automatically generated">
            <a:extLst>
              <a:ext uri="{FF2B5EF4-FFF2-40B4-BE49-F238E27FC236}">
                <a16:creationId xmlns:a16="http://schemas.microsoft.com/office/drawing/2014/main" id="{38E4E239-E9B8-4BCE-C62C-B51CF04FA733}"/>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097654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41">
            <a:extLst>
              <a:ext uri="{FF2B5EF4-FFF2-40B4-BE49-F238E27FC236}">
                <a16:creationId xmlns:a16="http://schemas.microsoft.com/office/drawing/2014/main" id="{464EC53C-35C4-4E84-AFE2-A7D081852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1" name="Picture 37" descr="Lightbulb idea concept">
            <a:extLst>
              <a:ext uri="{FF2B5EF4-FFF2-40B4-BE49-F238E27FC236}">
                <a16:creationId xmlns:a16="http://schemas.microsoft.com/office/drawing/2014/main" id="{56BE6C81-9A0E-E19F-E3A9-FF613A0A4718}"/>
              </a:ext>
            </a:extLst>
          </p:cNvPr>
          <p:cNvPicPr>
            <a:picLocks noChangeAspect="1"/>
          </p:cNvPicPr>
          <p:nvPr/>
        </p:nvPicPr>
        <p:blipFill rotWithShape="1">
          <a:blip r:embed="rId3">
            <a:duotone>
              <a:schemeClr val="accent1">
                <a:shade val="45000"/>
                <a:satMod val="135000"/>
              </a:schemeClr>
              <a:prstClr val="white"/>
            </a:duotone>
            <a:alphaModFix amt="35000"/>
          </a:blip>
          <a:srcRect b="15730"/>
          <a:stretch/>
        </p:blipFill>
        <p:spPr>
          <a:xfrm>
            <a:off x="20" y="10"/>
            <a:ext cx="12191981" cy="6857989"/>
          </a:xfrm>
          <a:prstGeom prst="rect">
            <a:avLst/>
          </a:prstGeom>
        </p:spPr>
      </p:pic>
      <p:sp>
        <p:nvSpPr>
          <p:cNvPr id="6" name="Title 5">
            <a:extLst>
              <a:ext uri="{FF2B5EF4-FFF2-40B4-BE49-F238E27FC236}">
                <a16:creationId xmlns:a16="http://schemas.microsoft.com/office/drawing/2014/main" id="{B693F0FE-B6E9-5E6F-027C-42767013871C}"/>
              </a:ext>
            </a:extLst>
          </p:cNvPr>
          <p:cNvSpPr>
            <a:spLocks noGrp="1"/>
          </p:cNvSpPr>
          <p:nvPr>
            <p:ph type="title"/>
          </p:nvPr>
        </p:nvSpPr>
        <p:spPr>
          <a:xfrm>
            <a:off x="1256275" y="2008362"/>
            <a:ext cx="9679449" cy="2841276"/>
          </a:xfrm>
        </p:spPr>
        <p:txBody>
          <a:bodyPr vert="horz" lIns="91440" tIns="45720" rIns="91440" bIns="45720" rtlCol="0" anchor="b">
            <a:normAutofit/>
          </a:bodyPr>
          <a:lstStyle/>
          <a:p>
            <a:r>
              <a:rPr lang="en-US" sz="5400">
                <a:solidFill>
                  <a:schemeClr val="bg1">
                    <a:lumMod val="20000"/>
                    <a:lumOff val="80000"/>
                  </a:schemeClr>
                </a:solidFill>
              </a:rPr>
              <a:t>“I would like to try it. When I think about the idea, I think about a VR world.”</a:t>
            </a:r>
          </a:p>
        </p:txBody>
      </p:sp>
      <p:cxnSp>
        <p:nvCxnSpPr>
          <p:cNvPr id="82" name="Straight Connector 4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8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Logo&#10;&#10;Description automatically generated">
            <a:extLst>
              <a:ext uri="{FF2B5EF4-FFF2-40B4-BE49-F238E27FC236}">
                <a16:creationId xmlns:a16="http://schemas.microsoft.com/office/drawing/2014/main" id="{6C8DC36F-9A80-95FE-E515-0D6FA8CD7F4E}"/>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970294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A730B-8223-DA19-3273-2420AECB5EB0}"/>
              </a:ext>
            </a:extLst>
          </p:cNvPr>
          <p:cNvSpPr>
            <a:spLocks noGrp="1"/>
          </p:cNvSpPr>
          <p:nvPr>
            <p:ph type="title"/>
          </p:nvPr>
        </p:nvSpPr>
        <p:spPr>
          <a:xfrm>
            <a:off x="1136428" y="627564"/>
            <a:ext cx="7474172" cy="1325563"/>
          </a:xfrm>
        </p:spPr>
        <p:txBody>
          <a:bodyPr>
            <a:normAutofit/>
          </a:bodyPr>
          <a:lstStyle/>
          <a:p>
            <a:r>
              <a:rPr lang="en-US"/>
              <a:t>Key Takeaways</a:t>
            </a:r>
          </a:p>
        </p:txBody>
      </p:sp>
      <p:sp>
        <p:nvSpPr>
          <p:cNvPr id="3" name="Content Placeholder 2">
            <a:extLst>
              <a:ext uri="{FF2B5EF4-FFF2-40B4-BE49-F238E27FC236}">
                <a16:creationId xmlns:a16="http://schemas.microsoft.com/office/drawing/2014/main" id="{87B8E925-658D-59F5-02F8-8033908B0374}"/>
              </a:ext>
            </a:extLst>
          </p:cNvPr>
          <p:cNvSpPr>
            <a:spLocks noGrp="1"/>
          </p:cNvSpPr>
          <p:nvPr>
            <p:ph idx="1"/>
          </p:nvPr>
        </p:nvSpPr>
        <p:spPr>
          <a:xfrm>
            <a:off x="1136429" y="2278173"/>
            <a:ext cx="6467867" cy="3450613"/>
          </a:xfrm>
        </p:spPr>
        <p:txBody>
          <a:bodyPr anchor="ctr">
            <a:normAutofit/>
          </a:bodyPr>
          <a:lstStyle/>
          <a:p>
            <a:r>
              <a:rPr lang="en-US" sz="2400">
                <a:solidFill>
                  <a:schemeClr val="tx1">
                    <a:alpha val="80000"/>
                  </a:schemeClr>
                </a:solidFill>
              </a:rPr>
              <a:t>100% of participants were interested in trying a Virtual Reality beauty shopping experience.​</a:t>
            </a:r>
          </a:p>
          <a:p>
            <a:r>
              <a:rPr lang="en-US" sz="2400"/>
              <a:t>Implement an Augmented Reality feature that analyzes user's skin and offers them product recommendations.</a:t>
            </a:r>
          </a:p>
          <a:p>
            <a:endParaRPr lang="en-US" sz="2400">
              <a:solidFill>
                <a:schemeClr val="tx1">
                  <a:alpha val="80000"/>
                </a:schemeClr>
              </a:solidFill>
            </a:endParaRPr>
          </a:p>
          <a:p>
            <a:pPr marL="0" indent="0">
              <a:buNone/>
            </a:pPr>
            <a:endParaRPr lang="en-US" sz="2400"/>
          </a:p>
          <a:p>
            <a:endParaRPr lang="en-US" sz="240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ightbulb">
            <a:extLst>
              <a:ext uri="{FF2B5EF4-FFF2-40B4-BE49-F238E27FC236}">
                <a16:creationId xmlns:a16="http://schemas.microsoft.com/office/drawing/2014/main" id="{BB440632-30F9-74AE-E702-DAF1C5EC60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pic>
        <p:nvPicPr>
          <p:cNvPr id="4" name="Picture 3" descr="Logo&#10;&#10;Description automatically generated">
            <a:extLst>
              <a:ext uri="{FF2B5EF4-FFF2-40B4-BE49-F238E27FC236}">
                <a16:creationId xmlns:a16="http://schemas.microsoft.com/office/drawing/2014/main" id="{138A2D8D-3F2D-61E2-EEE0-A3FD72456C4A}"/>
              </a:ext>
            </a:extLst>
          </p:cNvPr>
          <p:cNvPicPr/>
          <p:nvPr/>
        </p:nvPicPr>
        <p:blipFill>
          <a:blip r:embed="rId5">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70838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5173C3D-5409-16AA-4114-7E9C01395AB4}"/>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5600" kern="1200">
                <a:solidFill>
                  <a:srgbClr val="FFFFFF"/>
                </a:solidFill>
                <a:latin typeface="+mj-lt"/>
                <a:ea typeface="+mj-ea"/>
                <a:cs typeface="+mj-cs"/>
              </a:rPr>
              <a:t>Quantitative Research</a:t>
            </a:r>
          </a:p>
        </p:txBody>
      </p:sp>
      <p:sp>
        <p:nvSpPr>
          <p:cNvPr id="76"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78"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80"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8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8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86"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cxnSp>
        <p:nvCxnSpPr>
          <p:cNvPr id="88" name="Straight Connector 8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A3E9E676-9E49-6D74-D83D-8E86F2BB8029}"/>
              </a:ext>
            </a:extLst>
          </p:cNvPr>
          <p:cNvPicPr/>
          <p:nvPr/>
        </p:nvPicPr>
        <p:blipFill>
          <a:blip r:embed="rId2">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10621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58" name="Group 5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59" name="Freeform: Shape 5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5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5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5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12EC31A-776F-5331-4856-6DBC9871B55B}"/>
              </a:ext>
            </a:extLst>
          </p:cNvPr>
          <p:cNvSpPr>
            <a:spLocks noGrp="1"/>
          </p:cNvSpPr>
          <p:nvPr>
            <p:ph type="title"/>
          </p:nvPr>
        </p:nvSpPr>
        <p:spPr>
          <a:xfrm>
            <a:off x="388468" y="1243013"/>
            <a:ext cx="3855720" cy="4371974"/>
          </a:xfrm>
        </p:spPr>
        <p:txBody>
          <a:bodyPr>
            <a:normAutofit/>
          </a:bodyPr>
          <a:lstStyle/>
          <a:p>
            <a:r>
              <a:rPr lang="en-US" sz="4800">
                <a:solidFill>
                  <a:srgbClr val="A34545"/>
                </a:solidFill>
              </a:rPr>
              <a:t>Our Product</a:t>
            </a:r>
          </a:p>
        </p:txBody>
      </p:sp>
      <p:sp>
        <p:nvSpPr>
          <p:cNvPr id="44" name="Content Placeholder 2">
            <a:extLst>
              <a:ext uri="{FF2B5EF4-FFF2-40B4-BE49-F238E27FC236}">
                <a16:creationId xmlns:a16="http://schemas.microsoft.com/office/drawing/2014/main" id="{DCD80BE3-60E1-A485-DF73-8CD63F3D14BA}"/>
              </a:ext>
            </a:extLst>
          </p:cNvPr>
          <p:cNvSpPr>
            <a:spLocks noGrp="1"/>
          </p:cNvSpPr>
          <p:nvPr>
            <p:ph idx="1"/>
          </p:nvPr>
        </p:nvSpPr>
        <p:spPr>
          <a:xfrm>
            <a:off x="6172200" y="804672"/>
            <a:ext cx="5221224" cy="5230368"/>
          </a:xfrm>
        </p:spPr>
        <p:txBody>
          <a:bodyPr anchor="ctr">
            <a:normAutofit/>
          </a:bodyPr>
          <a:lstStyle/>
          <a:p>
            <a:pPr marL="0" indent="0" fontAlgn="base">
              <a:buNone/>
            </a:pPr>
            <a:r>
              <a:rPr lang="en-US" sz="1800" b="0" i="0" u="none" strike="noStrike">
                <a:solidFill>
                  <a:srgbClr val="121212"/>
                </a:solidFill>
                <a:effectLst/>
                <a:latin typeface="Nunito"/>
              </a:rPr>
              <a:t>Omnis provides an Augmented and Virtual </a:t>
            </a:r>
            <a:r>
              <a:rPr lang="en-US" sz="1800">
                <a:solidFill>
                  <a:srgbClr val="121212"/>
                </a:solidFill>
                <a:latin typeface="Nunito"/>
              </a:rPr>
              <a:t>R</a:t>
            </a:r>
            <a:r>
              <a:rPr lang="en-US" sz="1800" b="0" i="0" u="none" strike="noStrike">
                <a:solidFill>
                  <a:srgbClr val="121212"/>
                </a:solidFill>
                <a:effectLst/>
                <a:latin typeface="Nunito"/>
              </a:rPr>
              <a:t>eality beauty shopping experience. </a:t>
            </a:r>
            <a:r>
              <a:rPr lang="en-US" sz="1800" b="0" i="0">
                <a:solidFill>
                  <a:srgbClr val="121212"/>
                </a:solidFill>
                <a:effectLst/>
                <a:latin typeface="Nunito"/>
              </a:rPr>
              <a:t>​</a:t>
            </a:r>
            <a:endParaRPr lang="en-US"/>
          </a:p>
          <a:p>
            <a:pPr marL="0" indent="0">
              <a:buNone/>
            </a:pPr>
            <a:r>
              <a:rPr lang="en-US" sz="1800" b="0" i="0" u="none" strike="noStrike">
                <a:solidFill>
                  <a:srgbClr val="121212"/>
                </a:solidFill>
                <a:effectLst/>
                <a:latin typeface="Nunito"/>
              </a:rPr>
              <a:t>Our Augmented </a:t>
            </a:r>
            <a:r>
              <a:rPr lang="en-US" sz="1800">
                <a:solidFill>
                  <a:srgbClr val="121212"/>
                </a:solidFill>
                <a:latin typeface="Nunito"/>
              </a:rPr>
              <a:t>R</a:t>
            </a:r>
            <a:r>
              <a:rPr lang="en-US" sz="1800" b="0" i="0" u="none" strike="noStrike">
                <a:solidFill>
                  <a:srgbClr val="121212"/>
                </a:solidFill>
                <a:effectLst/>
                <a:latin typeface="Nunito"/>
              </a:rPr>
              <a:t>eality </a:t>
            </a:r>
            <a:r>
              <a:rPr lang="en-US" sz="1800">
                <a:solidFill>
                  <a:srgbClr val="121212"/>
                </a:solidFill>
                <a:latin typeface="Nunito"/>
              </a:rPr>
              <a:t>and </a:t>
            </a:r>
            <a:r>
              <a:rPr lang="en-US" sz="1800">
                <a:solidFill>
                  <a:srgbClr val="121212"/>
                </a:solidFill>
                <a:ea typeface="+mn-lt"/>
                <a:cs typeface="+mn-lt"/>
              </a:rPr>
              <a:t>Skin Analysis </a:t>
            </a:r>
            <a:r>
              <a:rPr lang="en-US" sz="1800">
                <a:solidFill>
                  <a:srgbClr val="121212"/>
                </a:solidFill>
                <a:latin typeface="Nunito"/>
              </a:rPr>
              <a:t>technology empowers individuals to</a:t>
            </a:r>
            <a:r>
              <a:rPr lang="en-US" sz="1800" b="0" i="0" u="none" strike="noStrike">
                <a:solidFill>
                  <a:srgbClr val="121212"/>
                </a:solidFill>
                <a:effectLst/>
                <a:latin typeface="Nunito"/>
              </a:rPr>
              <a:t> find products that </a:t>
            </a:r>
            <a:r>
              <a:rPr lang="en-US" sz="1800">
                <a:solidFill>
                  <a:srgbClr val="121212"/>
                </a:solidFill>
                <a:latin typeface="Nunito"/>
              </a:rPr>
              <a:t>are specific to them</a:t>
            </a:r>
            <a:r>
              <a:rPr lang="en-US" sz="1800" b="0" i="0" u="none" strike="noStrike">
                <a:solidFill>
                  <a:srgbClr val="121212"/>
                </a:solidFill>
                <a:effectLst/>
                <a:latin typeface="Nunito"/>
              </a:rPr>
              <a:t>.</a:t>
            </a:r>
            <a:r>
              <a:rPr lang="en-US" sz="1800">
                <a:solidFill>
                  <a:srgbClr val="121212"/>
                </a:solidFill>
                <a:latin typeface="Nunito"/>
              </a:rPr>
              <a:t> </a:t>
            </a:r>
            <a:endParaRPr lang="en-US" sz="1800" b="1"/>
          </a:p>
          <a:p>
            <a:pPr marL="0" indent="0" fontAlgn="base">
              <a:buNone/>
            </a:pPr>
            <a:r>
              <a:rPr lang="en-US" sz="1800">
                <a:solidFill>
                  <a:srgbClr val="121212"/>
                </a:solidFill>
                <a:latin typeface="Nunito"/>
              </a:rPr>
              <a:t>With health</a:t>
            </a:r>
            <a:r>
              <a:rPr lang="en-US" sz="1800" b="0" i="0" u="none" strike="noStrike">
                <a:solidFill>
                  <a:srgbClr val="121212"/>
                </a:solidFill>
                <a:effectLst/>
                <a:latin typeface="Nunito"/>
              </a:rPr>
              <a:t> and safety considerations on the rise, consumers increasingly shop for beauty products and use curbside pick-up services. </a:t>
            </a:r>
            <a:r>
              <a:rPr lang="en-US" sz="1800" b="0" i="0">
                <a:solidFill>
                  <a:srgbClr val="121212"/>
                </a:solidFill>
                <a:effectLst/>
                <a:latin typeface="Nunito"/>
              </a:rPr>
              <a:t>​</a:t>
            </a:r>
          </a:p>
          <a:p>
            <a:pPr marL="0" indent="0" fontAlgn="base">
              <a:buNone/>
            </a:pPr>
            <a:r>
              <a:rPr lang="en-US" sz="1800" b="0" i="0" u="none" strike="noStrike">
                <a:solidFill>
                  <a:srgbClr val="121212"/>
                </a:solidFill>
                <a:effectLst/>
                <a:latin typeface="Nunito"/>
              </a:rPr>
              <a:t>Our services</a:t>
            </a:r>
            <a:r>
              <a:rPr lang="en-US" sz="1800">
                <a:solidFill>
                  <a:srgbClr val="121212"/>
                </a:solidFill>
                <a:latin typeface="Nunito"/>
              </a:rPr>
              <a:t> let</a:t>
            </a:r>
            <a:r>
              <a:rPr lang="en-US" sz="1800" b="0" i="0" u="none" strike="noStrike">
                <a:solidFill>
                  <a:srgbClr val="121212"/>
                </a:solidFill>
                <a:effectLst/>
                <a:latin typeface="Nunito"/>
              </a:rPr>
              <a:t> </a:t>
            </a:r>
            <a:r>
              <a:rPr lang="en-US" sz="1800">
                <a:solidFill>
                  <a:srgbClr val="121212"/>
                </a:solidFill>
                <a:latin typeface="Nunito"/>
              </a:rPr>
              <a:t>customers </a:t>
            </a:r>
            <a:r>
              <a:rPr lang="en-US" sz="1800" b="0" i="0" u="none" strike="noStrike">
                <a:solidFill>
                  <a:srgbClr val="121212"/>
                </a:solidFill>
                <a:effectLst/>
                <a:latin typeface="Nunito"/>
              </a:rPr>
              <a:t>shop from the comfort of their own home while enjoying </a:t>
            </a:r>
            <a:r>
              <a:rPr lang="en-US" sz="1800">
                <a:solidFill>
                  <a:srgbClr val="121212"/>
                </a:solidFill>
                <a:latin typeface="Nunito"/>
              </a:rPr>
              <a:t>a</a:t>
            </a:r>
            <a:r>
              <a:rPr lang="en-US" sz="1800" b="0" i="0" u="none" strike="noStrike">
                <a:solidFill>
                  <a:srgbClr val="121212"/>
                </a:solidFill>
                <a:effectLst/>
                <a:latin typeface="Nunito"/>
              </a:rPr>
              <a:t> </a:t>
            </a:r>
            <a:r>
              <a:rPr lang="en-US" sz="1800">
                <a:solidFill>
                  <a:srgbClr val="121212"/>
                </a:solidFill>
                <a:latin typeface="Nunito"/>
              </a:rPr>
              <a:t>unique shopping</a:t>
            </a:r>
            <a:r>
              <a:rPr lang="en-US" sz="1800" b="0" i="0" u="none" strike="noStrike">
                <a:solidFill>
                  <a:srgbClr val="121212"/>
                </a:solidFill>
                <a:effectLst/>
                <a:latin typeface="Nunito"/>
              </a:rPr>
              <a:t> experience.</a:t>
            </a:r>
            <a:endParaRPr lang="en-US" sz="1800" b="1">
              <a:solidFill>
                <a:srgbClr val="121212"/>
              </a:solidFill>
            </a:endParaRPr>
          </a:p>
        </p:txBody>
      </p:sp>
      <p:pic>
        <p:nvPicPr>
          <p:cNvPr id="3" name="Picture 2" descr="Logo&#10;&#10;Description automatically generated">
            <a:extLst>
              <a:ext uri="{FF2B5EF4-FFF2-40B4-BE49-F238E27FC236}">
                <a16:creationId xmlns:a16="http://schemas.microsoft.com/office/drawing/2014/main" id="{710B3B5F-87B8-A15B-B470-F8C9CF6ADF43}"/>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957304134"/>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245072" y="1289765"/>
            <a:ext cx="3651101" cy="4270963"/>
          </a:xfrm>
        </p:spPr>
        <p:txBody>
          <a:bodyPr anchor="ctr">
            <a:normAutofit/>
          </a:bodyPr>
          <a:lstStyle/>
          <a:p>
            <a:pPr algn="ctr"/>
            <a:r>
              <a:rPr lang="en-US" sz="5200">
                <a:solidFill>
                  <a:srgbClr val="FFFFFF"/>
                </a:solidFill>
              </a:rPr>
              <a:t>Hypothesis</a:t>
            </a:r>
          </a:p>
        </p:txBody>
      </p:sp>
      <p:sp>
        <p:nvSpPr>
          <p:cNvPr id="7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7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pPr marL="0" indent="0">
              <a:buNone/>
            </a:pPr>
            <a:r>
              <a:rPr lang="en-US" sz="2000">
                <a:solidFill>
                  <a:schemeClr val="tx1">
                    <a:alpha val="80000"/>
                  </a:schemeClr>
                </a:solidFill>
              </a:rPr>
              <a:t>People who purchase beauty products are interested in a Virtual Reality beauty product shopping experience​</a:t>
            </a:r>
          </a:p>
        </p:txBody>
      </p:sp>
      <p:sp>
        <p:nvSpPr>
          <p:cNvPr id="7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80" name="Straight Connector 7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A79611F2-C6F4-5A73-0913-0F6150CE9F48}"/>
              </a:ext>
            </a:extLst>
          </p:cNvPr>
          <p:cNvPicPr/>
          <p:nvPr/>
        </p:nvPicPr>
        <p:blipFill>
          <a:blip r:embed="rId2">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168992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188069" y="381935"/>
            <a:ext cx="4008583" cy="5974414"/>
          </a:xfrm>
        </p:spPr>
        <p:txBody>
          <a:bodyPr anchor="ctr">
            <a:normAutofit/>
          </a:bodyPr>
          <a:lstStyle/>
          <a:p>
            <a:r>
              <a:rPr lang="en-US" sz="5600">
                <a:solidFill>
                  <a:srgbClr val="FFFFFF"/>
                </a:solidFill>
              </a:rPr>
              <a:t>Null Hypothesis</a:t>
            </a:r>
          </a:p>
        </p:txBody>
      </p:sp>
      <p:grpSp>
        <p:nvGrpSpPr>
          <p:cNvPr id="54" name="Group 53">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5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50094" y="-31509"/>
            <a:ext cx="4771607" cy="5837949"/>
          </a:xfrm>
        </p:spPr>
        <p:txBody>
          <a:bodyPr anchor="ctr">
            <a:normAutofit/>
          </a:bodyPr>
          <a:lstStyle/>
          <a:p>
            <a:pPr marL="0" indent="0">
              <a:buNone/>
            </a:pPr>
            <a:r>
              <a:rPr lang="en-US" sz="2000">
                <a:solidFill>
                  <a:schemeClr val="tx1">
                    <a:alpha val="80000"/>
                  </a:schemeClr>
                </a:solidFill>
              </a:rPr>
              <a:t>People who purchase beauty products are not interested in a Virtual Reality beauty product shopping experience​.</a:t>
            </a:r>
          </a:p>
        </p:txBody>
      </p:sp>
      <p:cxnSp>
        <p:nvCxnSpPr>
          <p:cNvPr id="59" name="Straight Connector 5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BD37AB9D-6244-57CC-AABB-56BAAC18FD9A}"/>
              </a:ext>
            </a:extLst>
          </p:cNvPr>
          <p:cNvPicPr/>
          <p:nvPr/>
        </p:nvPicPr>
        <p:blipFill>
          <a:blip r:embed="rId2">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046699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245072" y="1289765"/>
            <a:ext cx="3651101" cy="4270963"/>
          </a:xfrm>
        </p:spPr>
        <p:txBody>
          <a:bodyPr anchor="ctr">
            <a:normAutofit/>
          </a:bodyPr>
          <a:lstStyle/>
          <a:p>
            <a:pPr algn="ctr"/>
            <a:r>
              <a:rPr lang="en-US" sz="5600">
                <a:solidFill>
                  <a:srgbClr val="FFFFFF"/>
                </a:solidFill>
              </a:rPr>
              <a:t>Method</a:t>
            </a:r>
          </a:p>
        </p:txBody>
      </p:sp>
      <p:sp>
        <p:nvSpPr>
          <p:cNvPr id="5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5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pPr marL="0" indent="0">
              <a:buNone/>
            </a:pPr>
            <a:r>
              <a:rPr lang="en-US" sz="2000">
                <a:solidFill>
                  <a:schemeClr val="tx1">
                    <a:alpha val="80000"/>
                  </a:schemeClr>
                </a:solidFill>
              </a:rPr>
              <a:t>We will create a survey to see if our hypothesis is valid. The survey will be made on Google forms and be live from 10/21 to 10/23. Each team member will send out the survey through various social media outlets.</a:t>
            </a:r>
          </a:p>
        </p:txBody>
      </p:sp>
      <p:sp>
        <p:nvSpPr>
          <p:cNvPr id="5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56" name="Straight Connector 5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FBE613D4-1EEC-9D96-F04F-C3FAECEDB38F}"/>
              </a:ext>
            </a:extLst>
          </p:cNvPr>
          <p:cNvPicPr/>
          <p:nvPr/>
        </p:nvPicPr>
        <p:blipFill>
          <a:blip r:embed="rId2">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495000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 name="Rectangle 9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3466" y="321734"/>
            <a:ext cx="6891187" cy="1135737"/>
          </a:xfrm>
        </p:spPr>
        <p:txBody>
          <a:bodyPr>
            <a:normAutofit/>
          </a:bodyPr>
          <a:lstStyle/>
          <a:p>
            <a:r>
              <a:rPr lang="en-US" sz="3600"/>
              <a:t>Screener Questions</a:t>
            </a:r>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3467" y="1782981"/>
            <a:ext cx="6891187" cy="4393982"/>
          </a:xfrm>
        </p:spPr>
        <p:txBody>
          <a:bodyPr>
            <a:normAutofit/>
          </a:bodyPr>
          <a:lstStyle/>
          <a:p>
            <a:r>
              <a:rPr lang="en-US" sz="2000"/>
              <a:t>Have you heard of Virtual Reality (VR)?​</a:t>
            </a:r>
          </a:p>
          <a:p>
            <a:pPr lvl="1"/>
            <a:r>
              <a:rPr lang="en-US" sz="2000"/>
              <a:t>Yes​</a:t>
            </a:r>
          </a:p>
          <a:p>
            <a:pPr lvl="1"/>
            <a:r>
              <a:rPr lang="en-US" sz="2000"/>
              <a:t>No​</a:t>
            </a:r>
          </a:p>
          <a:p>
            <a:r>
              <a:rPr lang="en-US" sz="2000"/>
              <a:t>Have you heard of Augmented Reality (AR)?​</a:t>
            </a:r>
          </a:p>
          <a:p>
            <a:pPr lvl="1"/>
            <a:r>
              <a:rPr lang="en-US" sz="2000"/>
              <a:t>Yes​</a:t>
            </a:r>
          </a:p>
          <a:p>
            <a:pPr lvl="1"/>
            <a:r>
              <a:rPr lang="en-US" sz="2000"/>
              <a:t>No​</a:t>
            </a:r>
          </a:p>
          <a:p>
            <a:r>
              <a:rPr lang="en-US" sz="2000"/>
              <a:t>Do you buy beauty products online? (Beauty products include skincare and makeup)​</a:t>
            </a:r>
          </a:p>
          <a:p>
            <a:pPr lvl="1"/>
            <a:r>
              <a:rPr lang="en-US" sz="2000"/>
              <a:t>Yes​</a:t>
            </a:r>
          </a:p>
          <a:p>
            <a:pPr lvl="1"/>
            <a:r>
              <a:rPr lang="en-US" sz="2000"/>
              <a:t>No​</a:t>
            </a:r>
          </a:p>
          <a:p>
            <a:pPr lvl="1"/>
            <a:r>
              <a:rPr lang="en-US" sz="2000"/>
              <a:t>I don’t buy beauty products</a:t>
            </a:r>
          </a:p>
        </p:txBody>
      </p:sp>
      <p:sp>
        <p:nvSpPr>
          <p:cNvPr id="93" name="Isosceles Triangle 9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Jars of white cream, with pink flowers and water drops">
            <a:extLst>
              <a:ext uri="{FF2B5EF4-FFF2-40B4-BE49-F238E27FC236}">
                <a16:creationId xmlns:a16="http://schemas.microsoft.com/office/drawing/2014/main" id="{7BE006DF-2543-0EB8-E650-BE484918FCDE}"/>
              </a:ext>
            </a:extLst>
          </p:cNvPr>
          <p:cNvPicPr>
            <a:picLocks noChangeAspect="1"/>
          </p:cNvPicPr>
          <p:nvPr/>
        </p:nvPicPr>
        <p:blipFill rotWithShape="1">
          <a:blip r:embed="rId2">
            <a:extLst>
              <a:ext uri="{28A0092B-C50C-407E-A947-70E740481C1C}">
                <a14:useLocalDpi xmlns:a14="http://schemas.microsoft.com/office/drawing/2010/main" val="0"/>
              </a:ext>
            </a:extLst>
          </a:blip>
          <a:srcRect l="29588" r="25988"/>
          <a:stretch/>
        </p:blipFill>
        <p:spPr>
          <a:xfrm>
            <a:off x="8129873" y="10"/>
            <a:ext cx="4062128" cy="6857990"/>
          </a:xfrm>
          <a:prstGeom prst="rect">
            <a:avLst/>
          </a:prstGeom>
        </p:spPr>
      </p:pic>
      <p:grpSp>
        <p:nvGrpSpPr>
          <p:cNvPr id="96" name="Group 100">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02" name="Rectangle 10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Logo&#10;&#10;Description automatically generated">
            <a:extLst>
              <a:ext uri="{FF2B5EF4-FFF2-40B4-BE49-F238E27FC236}">
                <a16:creationId xmlns:a16="http://schemas.microsoft.com/office/drawing/2014/main" id="{E07302D4-4CFC-8F80-A445-4A45E8927DBC}"/>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346954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4646485" y="321734"/>
            <a:ext cx="6902048" cy="1135737"/>
          </a:xfrm>
        </p:spPr>
        <p:txBody>
          <a:bodyPr>
            <a:normAutofit/>
          </a:bodyPr>
          <a:lstStyle/>
          <a:p>
            <a:r>
              <a:rPr lang="en-US" sz="3600"/>
              <a:t>Core Questions</a:t>
            </a:r>
          </a:p>
        </p:txBody>
      </p:sp>
      <p:pic>
        <p:nvPicPr>
          <p:cNvPr id="5" name="Picture 4" descr="Samples of cosmetics on flat surface">
            <a:extLst>
              <a:ext uri="{FF2B5EF4-FFF2-40B4-BE49-F238E27FC236}">
                <a16:creationId xmlns:a16="http://schemas.microsoft.com/office/drawing/2014/main" id="{0BD344BD-FADE-5F69-C739-43A23E085091}"/>
              </a:ext>
            </a:extLst>
          </p:cNvPr>
          <p:cNvPicPr>
            <a:picLocks noChangeAspect="1"/>
          </p:cNvPicPr>
          <p:nvPr/>
        </p:nvPicPr>
        <p:blipFill rotWithShape="1">
          <a:blip r:embed="rId2">
            <a:extLst>
              <a:ext uri="{28A0092B-C50C-407E-A947-70E740481C1C}">
                <a14:useLocalDpi xmlns:a14="http://schemas.microsoft.com/office/drawing/2010/main" val="0"/>
              </a:ext>
            </a:extLst>
          </a:blip>
          <a:srcRect l="6796" r="4344"/>
          <a:stretch/>
        </p:blipFill>
        <p:spPr>
          <a:xfrm>
            <a:off x="-2" y="10"/>
            <a:ext cx="4067749" cy="6857990"/>
          </a:xfrm>
          <a:prstGeom prst="rect">
            <a:avLst/>
          </a:prstGeom>
        </p:spPr>
      </p:pic>
      <p:grpSp>
        <p:nvGrpSpPr>
          <p:cNvPr id="74" name="Group 77">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79" name="Rectangle 7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4646485" y="1782981"/>
            <a:ext cx="6902047" cy="4393982"/>
          </a:xfrm>
        </p:spPr>
        <p:txBody>
          <a:bodyPr>
            <a:normAutofit/>
          </a:bodyPr>
          <a:lstStyle/>
          <a:p>
            <a:r>
              <a:rPr lang="en-US" sz="2000"/>
              <a:t>How interested are you in Virtual Reality (VR)?​</a:t>
            </a:r>
          </a:p>
          <a:p>
            <a:pPr lvl="1"/>
            <a:r>
              <a:rPr lang="en-US" sz="2000"/>
              <a:t>Very Interested​</a:t>
            </a:r>
          </a:p>
          <a:p>
            <a:pPr lvl="1"/>
            <a:r>
              <a:rPr lang="en-US" sz="2000"/>
              <a:t>Interested​</a:t>
            </a:r>
          </a:p>
          <a:p>
            <a:pPr lvl="1"/>
            <a:r>
              <a:rPr lang="en-US" sz="2000"/>
              <a:t>Somewhat Interested​</a:t>
            </a:r>
          </a:p>
          <a:p>
            <a:pPr lvl="1"/>
            <a:r>
              <a:rPr lang="en-US" sz="2000"/>
              <a:t>Not Interested​</a:t>
            </a:r>
          </a:p>
          <a:p>
            <a:pPr lvl="1"/>
            <a:r>
              <a:rPr lang="en-US" sz="2000"/>
              <a:t>I’m not sure​</a:t>
            </a:r>
          </a:p>
          <a:p>
            <a:r>
              <a:rPr lang="en-US" sz="2000"/>
              <a:t>How interested are you in Augmented Reality (AR)?​</a:t>
            </a:r>
          </a:p>
          <a:p>
            <a:pPr lvl="1"/>
            <a:r>
              <a:rPr lang="en-US" sz="2000"/>
              <a:t>Very Interested​</a:t>
            </a:r>
          </a:p>
          <a:p>
            <a:pPr lvl="1"/>
            <a:r>
              <a:rPr lang="en-US" sz="2000"/>
              <a:t>Interested​</a:t>
            </a:r>
          </a:p>
          <a:p>
            <a:pPr lvl="1"/>
            <a:r>
              <a:rPr lang="en-US" sz="2000"/>
              <a:t>Somewhat Interested​</a:t>
            </a:r>
          </a:p>
          <a:p>
            <a:pPr lvl="1"/>
            <a:r>
              <a:rPr lang="en-US" sz="2000"/>
              <a:t>Not Interested​</a:t>
            </a:r>
          </a:p>
          <a:p>
            <a:pPr lvl="1"/>
            <a:r>
              <a:rPr lang="en-US" sz="2000"/>
              <a:t>I’m not sure</a:t>
            </a:r>
          </a:p>
        </p:txBody>
      </p:sp>
      <p:sp>
        <p:nvSpPr>
          <p:cNvPr id="75" name="Isosceles Triangle 8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8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E81BBDA0-3877-1DA5-255F-132BA5B831A0}"/>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131785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3466" y="321734"/>
            <a:ext cx="6891187" cy="1135737"/>
          </a:xfrm>
        </p:spPr>
        <p:txBody>
          <a:bodyPr>
            <a:normAutofit/>
          </a:bodyPr>
          <a:lstStyle/>
          <a:p>
            <a:r>
              <a:rPr lang="en-US" sz="3600"/>
              <a:t>Core Questions - Continued</a:t>
            </a:r>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3467" y="1782981"/>
            <a:ext cx="6891187" cy="4393982"/>
          </a:xfrm>
        </p:spPr>
        <p:txBody>
          <a:bodyPr>
            <a:normAutofit/>
          </a:bodyPr>
          <a:lstStyle/>
          <a:p>
            <a:r>
              <a:rPr lang="en-US" sz="1600"/>
              <a:t>How interested would you be in trying a Virtual Reality (VR) beauty store experience? (Beauty store that simulates a physical shopping experience)​</a:t>
            </a:r>
          </a:p>
          <a:p>
            <a:pPr lvl="1"/>
            <a:r>
              <a:rPr lang="en-US" sz="1600"/>
              <a:t>Very Interested​</a:t>
            </a:r>
          </a:p>
          <a:p>
            <a:pPr lvl="1"/>
            <a:r>
              <a:rPr lang="en-US" sz="1600"/>
              <a:t>Interested​</a:t>
            </a:r>
          </a:p>
          <a:p>
            <a:pPr lvl="1"/>
            <a:r>
              <a:rPr lang="en-US" sz="1600"/>
              <a:t>Somewhat Interested​</a:t>
            </a:r>
          </a:p>
          <a:p>
            <a:pPr lvl="1"/>
            <a:r>
              <a:rPr lang="en-US" sz="1600"/>
              <a:t>Not Interested​</a:t>
            </a:r>
          </a:p>
          <a:p>
            <a:pPr lvl="1"/>
            <a:r>
              <a:rPr lang="en-US" sz="1600"/>
              <a:t>I’m not sure</a:t>
            </a:r>
          </a:p>
          <a:p>
            <a:r>
              <a:rPr lang="en-US" sz="1600"/>
              <a:t>How interested are you in trying an Augmented Reality (AR) feature that provides skincare product recommendations? (Virtual feature that assesses your skin type to recommend products customized for you)​</a:t>
            </a:r>
          </a:p>
          <a:p>
            <a:pPr lvl="1"/>
            <a:r>
              <a:rPr lang="en-US" sz="1600"/>
              <a:t>Very Interested​</a:t>
            </a:r>
          </a:p>
          <a:p>
            <a:pPr lvl="1"/>
            <a:r>
              <a:rPr lang="en-US" sz="1600"/>
              <a:t>Interested​</a:t>
            </a:r>
          </a:p>
          <a:p>
            <a:pPr lvl="1"/>
            <a:r>
              <a:rPr lang="en-US" sz="1600"/>
              <a:t>Somewhat Interested​</a:t>
            </a:r>
          </a:p>
          <a:p>
            <a:pPr lvl="1"/>
            <a:r>
              <a:rPr lang="en-US" sz="1600"/>
              <a:t>Not Interested​</a:t>
            </a:r>
          </a:p>
          <a:p>
            <a:pPr lvl="1"/>
            <a:r>
              <a:rPr lang="en-US" sz="1600"/>
              <a:t>I’m not sure</a:t>
            </a:r>
          </a:p>
        </p:txBody>
      </p:sp>
      <p:sp>
        <p:nvSpPr>
          <p:cNvPr id="110" name="Isosceles Triangle 10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kincare products aerial">
            <a:extLst>
              <a:ext uri="{FF2B5EF4-FFF2-40B4-BE49-F238E27FC236}">
                <a16:creationId xmlns:a16="http://schemas.microsoft.com/office/drawing/2014/main" id="{6584D67D-D28B-A05F-5353-60492BC4B684}"/>
              </a:ext>
            </a:extLst>
          </p:cNvPr>
          <p:cNvPicPr>
            <a:picLocks noChangeAspect="1"/>
          </p:cNvPicPr>
          <p:nvPr/>
        </p:nvPicPr>
        <p:blipFill rotWithShape="1">
          <a:blip r:embed="rId2">
            <a:extLst>
              <a:ext uri="{28A0092B-C50C-407E-A947-70E740481C1C}">
                <a14:useLocalDpi xmlns:a14="http://schemas.microsoft.com/office/drawing/2010/main" val="0"/>
              </a:ext>
            </a:extLst>
          </a:blip>
          <a:srcRect l="32315" r="28147" b="-1"/>
          <a:stretch/>
        </p:blipFill>
        <p:spPr>
          <a:xfrm>
            <a:off x="8129873" y="10"/>
            <a:ext cx="4062128" cy="6857990"/>
          </a:xfrm>
          <a:prstGeom prst="rect">
            <a:avLst/>
          </a:prstGeom>
        </p:spPr>
      </p:pic>
      <p:grpSp>
        <p:nvGrpSpPr>
          <p:cNvPr id="114" name="Group 113">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15" name="Rectangle 1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Logo&#10;&#10;Description automatically generated">
            <a:extLst>
              <a:ext uri="{FF2B5EF4-FFF2-40B4-BE49-F238E27FC236}">
                <a16:creationId xmlns:a16="http://schemas.microsoft.com/office/drawing/2014/main" id="{41B0C12D-5133-788C-D371-0A696340DE7B}"/>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161336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3466" y="321734"/>
            <a:ext cx="6891187" cy="1135737"/>
          </a:xfrm>
        </p:spPr>
        <p:txBody>
          <a:bodyPr>
            <a:normAutofit/>
          </a:bodyPr>
          <a:lstStyle/>
          <a:p>
            <a:r>
              <a:rPr lang="en-US" sz="3600"/>
              <a:t>Core Questions - Continued</a:t>
            </a:r>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3467" y="1782981"/>
            <a:ext cx="6891187" cy="4393982"/>
          </a:xfrm>
        </p:spPr>
        <p:txBody>
          <a:bodyPr>
            <a:normAutofit/>
          </a:bodyPr>
          <a:lstStyle/>
          <a:p>
            <a:r>
              <a:rPr lang="en-US" sz="2000"/>
              <a:t>Do you have concerns about your skin that you consider when looking for beauty products? (Beauty products include skincare and makeup)​</a:t>
            </a:r>
          </a:p>
          <a:p>
            <a:pPr lvl="1"/>
            <a:r>
              <a:rPr lang="en-US" sz="2000"/>
              <a:t>___________________​</a:t>
            </a:r>
          </a:p>
          <a:p>
            <a:r>
              <a:rPr lang="en-US" sz="2000"/>
              <a:t>Would you be interested in a chat feature to interact with other customers in a Virtual Reality (VR) beauty store?​</a:t>
            </a:r>
          </a:p>
          <a:p>
            <a:pPr lvl="1"/>
            <a:r>
              <a:rPr lang="en-US" sz="2000"/>
              <a:t>Very Interested​</a:t>
            </a:r>
          </a:p>
          <a:p>
            <a:pPr lvl="1"/>
            <a:r>
              <a:rPr lang="en-US" sz="2000"/>
              <a:t>Interested​</a:t>
            </a:r>
          </a:p>
          <a:p>
            <a:pPr lvl="1"/>
            <a:r>
              <a:rPr lang="en-US" sz="2000"/>
              <a:t>Somewhat Interested​</a:t>
            </a:r>
          </a:p>
          <a:p>
            <a:pPr lvl="1"/>
            <a:r>
              <a:rPr lang="en-US" sz="2000"/>
              <a:t>Not Interested​</a:t>
            </a:r>
          </a:p>
          <a:p>
            <a:pPr lvl="1"/>
            <a:r>
              <a:rPr lang="en-US" sz="2000"/>
              <a:t>I’m not sure</a:t>
            </a:r>
          </a:p>
        </p:txBody>
      </p:sp>
      <p:sp>
        <p:nvSpPr>
          <p:cNvPr id="60" name="Isosceles Triangle 5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smetic samples on clear disks">
            <a:extLst>
              <a:ext uri="{FF2B5EF4-FFF2-40B4-BE49-F238E27FC236}">
                <a16:creationId xmlns:a16="http://schemas.microsoft.com/office/drawing/2014/main" id="{62465701-5CE4-6AE6-FC7E-3AC80A95B18D}"/>
              </a:ext>
            </a:extLst>
          </p:cNvPr>
          <p:cNvPicPr>
            <a:picLocks noChangeAspect="1"/>
          </p:cNvPicPr>
          <p:nvPr/>
        </p:nvPicPr>
        <p:blipFill rotWithShape="1">
          <a:blip r:embed="rId2">
            <a:extLst>
              <a:ext uri="{28A0092B-C50C-407E-A947-70E740481C1C}">
                <a14:useLocalDpi xmlns:a14="http://schemas.microsoft.com/office/drawing/2010/main" val="0"/>
              </a:ext>
            </a:extLst>
          </a:blip>
          <a:srcRect l="6342" r="18203"/>
          <a:stretch/>
        </p:blipFill>
        <p:spPr>
          <a:xfrm>
            <a:off x="8129873" y="10"/>
            <a:ext cx="4062128" cy="6857990"/>
          </a:xfrm>
          <a:prstGeom prst="rect">
            <a:avLst/>
          </a:prstGeom>
        </p:spPr>
      </p:pic>
      <p:grpSp>
        <p:nvGrpSpPr>
          <p:cNvPr id="64" name="Group 63">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65" name="Rectangle 6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Logo&#10;&#10;Description automatically generated">
            <a:extLst>
              <a:ext uri="{FF2B5EF4-FFF2-40B4-BE49-F238E27FC236}">
                <a16:creationId xmlns:a16="http://schemas.microsoft.com/office/drawing/2014/main" id="{E462ED32-FAA2-6204-6C4F-28BCFE1391AA}"/>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328666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4646485" y="321734"/>
            <a:ext cx="6902048" cy="1135737"/>
          </a:xfrm>
        </p:spPr>
        <p:txBody>
          <a:bodyPr>
            <a:normAutofit/>
          </a:bodyPr>
          <a:lstStyle/>
          <a:p>
            <a:r>
              <a:rPr lang="en-US" sz="3600"/>
              <a:t>While We Have You Here…</a:t>
            </a:r>
          </a:p>
        </p:txBody>
      </p:sp>
      <p:pic>
        <p:nvPicPr>
          <p:cNvPr id="6" name="Picture 5" descr="Few beauty products on driftwood">
            <a:extLst>
              <a:ext uri="{FF2B5EF4-FFF2-40B4-BE49-F238E27FC236}">
                <a16:creationId xmlns:a16="http://schemas.microsoft.com/office/drawing/2014/main" id="{8BDB0742-221C-519F-861F-8EB9D728E472}"/>
              </a:ext>
            </a:extLst>
          </p:cNvPr>
          <p:cNvPicPr>
            <a:picLocks noChangeAspect="1"/>
          </p:cNvPicPr>
          <p:nvPr/>
        </p:nvPicPr>
        <p:blipFill rotWithShape="1">
          <a:blip r:embed="rId2">
            <a:extLst>
              <a:ext uri="{28A0092B-C50C-407E-A947-70E740481C1C}">
                <a14:useLocalDpi xmlns:a14="http://schemas.microsoft.com/office/drawing/2010/main" val="0"/>
              </a:ext>
            </a:extLst>
          </a:blip>
          <a:srcRect l="28647" r="31761" b="-1"/>
          <a:stretch/>
        </p:blipFill>
        <p:spPr>
          <a:xfrm>
            <a:off x="-2" y="10"/>
            <a:ext cx="4067749" cy="6857990"/>
          </a:xfrm>
          <a:prstGeom prst="rect">
            <a:avLst/>
          </a:prstGeom>
        </p:spPr>
      </p:pic>
      <p:grpSp>
        <p:nvGrpSpPr>
          <p:cNvPr id="25" name="Group 2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26" name="Rectangle 2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4646485" y="1782981"/>
            <a:ext cx="6902047" cy="4393982"/>
          </a:xfrm>
        </p:spPr>
        <p:txBody>
          <a:bodyPr>
            <a:normAutofit/>
          </a:bodyPr>
          <a:lstStyle/>
          <a:p>
            <a:r>
              <a:rPr lang="en-US" sz="2000"/>
              <a:t>Have you experienced Virtual Reality (VR) before?​</a:t>
            </a:r>
          </a:p>
          <a:p>
            <a:pPr lvl="1"/>
            <a:r>
              <a:rPr lang="en-US" sz="2000"/>
              <a:t>Yes​</a:t>
            </a:r>
          </a:p>
          <a:p>
            <a:pPr lvl="1"/>
            <a:r>
              <a:rPr lang="en-US" sz="2000"/>
              <a:t>No​</a:t>
            </a:r>
          </a:p>
          <a:p>
            <a:r>
              <a:rPr lang="en-US" sz="2000"/>
              <a:t>Have you experienced Augmented Reality (AR) before?​</a:t>
            </a:r>
          </a:p>
          <a:p>
            <a:pPr lvl="1"/>
            <a:r>
              <a:rPr lang="en-US" sz="2000"/>
              <a:t>Yes​</a:t>
            </a:r>
          </a:p>
          <a:p>
            <a:pPr lvl="1"/>
            <a:r>
              <a:rPr lang="en-US" sz="2000"/>
              <a:t>No​</a:t>
            </a:r>
          </a:p>
          <a:p>
            <a:r>
              <a:rPr lang="en-US" sz="2000"/>
              <a:t>How often do you shop for beauty products online? (Beauty products include skincare and makeup)​</a:t>
            </a:r>
          </a:p>
          <a:p>
            <a:pPr lvl="1"/>
            <a:r>
              <a:rPr lang="en-US" sz="2000"/>
              <a:t>1-2 times a month​</a:t>
            </a:r>
          </a:p>
          <a:p>
            <a:pPr lvl="1"/>
            <a:r>
              <a:rPr lang="en-US" sz="2000"/>
              <a:t>2-5 times a month​</a:t>
            </a:r>
          </a:p>
          <a:p>
            <a:pPr lvl="1"/>
            <a:r>
              <a:rPr lang="en-US" sz="2000"/>
              <a:t>More than 5 times a month​</a:t>
            </a:r>
          </a:p>
          <a:p>
            <a:pPr lvl="1"/>
            <a:r>
              <a:rPr lang="en-US" sz="2000"/>
              <a:t>Other: ______________</a:t>
            </a:r>
          </a:p>
        </p:txBody>
      </p:sp>
      <p:sp>
        <p:nvSpPr>
          <p:cNvPr id="29" name="Isosceles Triangle 2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B067E52E-21C2-3A72-AF12-8CA7F591D4FA}"/>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048273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4646485" y="321734"/>
            <a:ext cx="6902048" cy="1135737"/>
          </a:xfrm>
        </p:spPr>
        <p:txBody>
          <a:bodyPr>
            <a:normAutofit/>
          </a:bodyPr>
          <a:lstStyle/>
          <a:p>
            <a:r>
              <a:rPr lang="en-US" sz="3600"/>
              <a:t>While We Have You Here… Continued</a:t>
            </a:r>
          </a:p>
        </p:txBody>
      </p:sp>
      <p:pic>
        <p:nvPicPr>
          <p:cNvPr id="6" name="Picture 5" descr="Varieties of makeup arranged in pattern">
            <a:extLst>
              <a:ext uri="{FF2B5EF4-FFF2-40B4-BE49-F238E27FC236}">
                <a16:creationId xmlns:a16="http://schemas.microsoft.com/office/drawing/2014/main" id="{FF35B8D7-901E-88EA-43C3-6D2AD6C9471F}"/>
              </a:ext>
            </a:extLst>
          </p:cNvPr>
          <p:cNvPicPr>
            <a:picLocks noChangeAspect="1"/>
          </p:cNvPicPr>
          <p:nvPr/>
        </p:nvPicPr>
        <p:blipFill rotWithShape="1">
          <a:blip r:embed="rId2">
            <a:extLst>
              <a:ext uri="{28A0092B-C50C-407E-A947-70E740481C1C}">
                <a14:useLocalDpi xmlns:a14="http://schemas.microsoft.com/office/drawing/2010/main" val="0"/>
              </a:ext>
            </a:extLst>
          </a:blip>
          <a:srcRect l="18593" r="41814" b="-1"/>
          <a:stretch/>
        </p:blipFill>
        <p:spPr>
          <a:xfrm>
            <a:off x="-2" y="10"/>
            <a:ext cx="4067749" cy="6857990"/>
          </a:xfrm>
          <a:prstGeom prst="rect">
            <a:avLst/>
          </a:prstGeom>
        </p:spPr>
      </p:pic>
      <p:grpSp>
        <p:nvGrpSpPr>
          <p:cNvPr id="22" name="Group 1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4646485" y="1782981"/>
            <a:ext cx="6902047" cy="4393982"/>
          </a:xfrm>
        </p:spPr>
        <p:txBody>
          <a:bodyPr>
            <a:normAutofit/>
          </a:bodyPr>
          <a:lstStyle/>
          <a:p>
            <a:r>
              <a:rPr lang="en-US" sz="2000"/>
              <a:t>How important is it for you to try on beauty products before buying them? (Beauty products include skincare and makeup)​</a:t>
            </a:r>
          </a:p>
          <a:p>
            <a:pPr lvl="1"/>
            <a:r>
              <a:rPr lang="en-US" sz="2000"/>
              <a:t>Very Important​</a:t>
            </a:r>
          </a:p>
          <a:p>
            <a:pPr lvl="1"/>
            <a:r>
              <a:rPr lang="en-US" sz="2000"/>
              <a:t>Important​</a:t>
            </a:r>
          </a:p>
          <a:p>
            <a:pPr lvl="1"/>
            <a:r>
              <a:rPr lang="en-US" sz="2000"/>
              <a:t>Somewhat Important​</a:t>
            </a:r>
          </a:p>
          <a:p>
            <a:pPr lvl="1"/>
            <a:r>
              <a:rPr lang="en-US" sz="2000"/>
              <a:t>Not Important​</a:t>
            </a:r>
          </a:p>
          <a:p>
            <a:pPr lvl="1"/>
            <a:r>
              <a:rPr lang="en-US" sz="2000"/>
              <a:t>I’m not sure​</a:t>
            </a:r>
          </a:p>
          <a:p>
            <a:r>
              <a:rPr lang="en-US" sz="2000"/>
              <a:t>Please explain your feelings about trying on beauty products before buying them. (Beauty products include skincare and makeup)​</a:t>
            </a:r>
          </a:p>
          <a:p>
            <a:pPr lvl="1"/>
            <a:r>
              <a:rPr lang="en-US" sz="2000"/>
              <a:t>___________________</a:t>
            </a:r>
          </a:p>
        </p:txBody>
      </p:sp>
      <p:sp>
        <p:nvSpPr>
          <p:cNvPr id="24"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CAC0A211-B7AC-D835-5B82-DF7B7B76CC94}"/>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037678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5173C3D-5409-16AA-4114-7E9C01395AB4}"/>
              </a:ext>
            </a:extLst>
          </p:cNvPr>
          <p:cNvSpPr>
            <a:spLocks noGrp="1"/>
          </p:cNvSpPr>
          <p:nvPr>
            <p:ph type="title"/>
          </p:nvPr>
        </p:nvSpPr>
        <p:spPr>
          <a:xfrm>
            <a:off x="2450555" y="1209220"/>
            <a:ext cx="7537129" cy="2337238"/>
          </a:xfrm>
        </p:spPr>
        <p:txBody>
          <a:bodyPr vert="horz" lIns="91440" tIns="45720" rIns="91440" bIns="45720" rtlCol="0" anchor="b">
            <a:normAutofit/>
          </a:bodyPr>
          <a:lstStyle/>
          <a:p>
            <a:r>
              <a:rPr lang="en-US" sz="5600" kern="1200">
                <a:solidFill>
                  <a:srgbClr val="FFFFFF"/>
                </a:solidFill>
                <a:latin typeface="+mj-lt"/>
                <a:ea typeface="+mj-ea"/>
                <a:cs typeface="+mj-cs"/>
              </a:rPr>
              <a:t>Quantitative Research Results</a:t>
            </a:r>
          </a:p>
        </p:txBody>
      </p:sp>
      <p:sp>
        <p:nvSpPr>
          <p:cNvPr id="76"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78"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80"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8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8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86"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cxnSp>
        <p:nvCxnSpPr>
          <p:cNvPr id="88" name="Straight Connector 8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A3E9E676-9E49-6D74-D83D-8E86F2BB8029}"/>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87025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75BDD038-F345-433A-B715-30DEEC152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4">
            <a:extLst>
              <a:ext uri="{FF2B5EF4-FFF2-40B4-BE49-F238E27FC236}">
                <a16:creationId xmlns:a16="http://schemas.microsoft.com/office/drawing/2014/main" id="{0B89AF2A-4ED1-4E6B-907C-ED98F10E7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E96813-FDED-9E2F-0C34-12B5597ED15C}"/>
              </a:ext>
            </a:extLst>
          </p:cNvPr>
          <p:cNvSpPr>
            <a:spLocks noGrp="1"/>
          </p:cNvSpPr>
          <p:nvPr>
            <p:ph type="title"/>
          </p:nvPr>
        </p:nvSpPr>
        <p:spPr>
          <a:xfrm>
            <a:off x="924233" y="5073445"/>
            <a:ext cx="6857999" cy="770719"/>
          </a:xfrm>
        </p:spPr>
        <p:txBody>
          <a:bodyPr vert="horz" lIns="91440" tIns="45720" rIns="91440" bIns="45720" rtlCol="0" anchor="b">
            <a:normAutofit/>
          </a:bodyPr>
          <a:lstStyle/>
          <a:p>
            <a:r>
              <a:rPr lang="en-US" sz="3600" kern="1200">
                <a:solidFill>
                  <a:schemeClr val="tx1"/>
                </a:solidFill>
                <a:latin typeface="+mj-lt"/>
                <a:ea typeface="+mj-ea"/>
                <a:cs typeface="+mj-cs"/>
              </a:rPr>
              <a:t>Virtual Reality Metaverse</a:t>
            </a:r>
          </a:p>
        </p:txBody>
      </p:sp>
      <p:pic>
        <p:nvPicPr>
          <p:cNvPr id="7" name="Picture 4" descr="A picture containing table, indoor&#10;&#10;Description automatically generated">
            <a:extLst>
              <a:ext uri="{FF2B5EF4-FFF2-40B4-BE49-F238E27FC236}">
                <a16:creationId xmlns:a16="http://schemas.microsoft.com/office/drawing/2014/main" id="{126EB009-6CDF-772B-7905-55644CFB8CC7}"/>
              </a:ext>
            </a:extLst>
          </p:cNvPr>
          <p:cNvPicPr>
            <a:picLocks noChangeAspect="1"/>
          </p:cNvPicPr>
          <p:nvPr/>
        </p:nvPicPr>
        <p:blipFill rotWithShape="1">
          <a:blip r:embed="rId3"/>
          <a:srcRect r="50824" b="-2"/>
          <a:stretch/>
        </p:blipFill>
        <p:spPr>
          <a:xfrm>
            <a:off x="3057846" y="-13662"/>
            <a:ext cx="3067990" cy="4616794"/>
          </a:xfrm>
          <a:custGeom>
            <a:avLst/>
            <a:gdLst/>
            <a:ahLst/>
            <a:cxnLst/>
            <a:rect l="l" t="t" r="r" b="b"/>
            <a:pathLst>
              <a:path w="3067990" h="4616794">
                <a:moveTo>
                  <a:pt x="0" y="0"/>
                </a:moveTo>
                <a:lnTo>
                  <a:pt x="3067990" y="0"/>
                </a:lnTo>
                <a:lnTo>
                  <a:pt x="3067990" y="4616421"/>
                </a:lnTo>
                <a:lnTo>
                  <a:pt x="3000906" y="4616794"/>
                </a:lnTo>
                <a:lnTo>
                  <a:pt x="2972250" y="4614025"/>
                </a:lnTo>
                <a:cubicBezTo>
                  <a:pt x="2962120" y="4616092"/>
                  <a:pt x="2951989" y="4604037"/>
                  <a:pt x="2941859" y="4606104"/>
                </a:cubicBezTo>
                <a:lnTo>
                  <a:pt x="2894107" y="4602170"/>
                </a:lnTo>
                <a:cubicBezTo>
                  <a:pt x="2873034" y="4581836"/>
                  <a:pt x="2869193" y="4602435"/>
                  <a:pt x="2854257" y="4597077"/>
                </a:cubicBezTo>
                <a:cubicBezTo>
                  <a:pt x="2828604" y="4586072"/>
                  <a:pt x="2823319" y="4587134"/>
                  <a:pt x="2797428" y="4577083"/>
                </a:cubicBezTo>
                <a:cubicBezTo>
                  <a:pt x="2784423" y="4578854"/>
                  <a:pt x="2770248" y="4573660"/>
                  <a:pt x="2757555" y="4577211"/>
                </a:cubicBezTo>
                <a:lnTo>
                  <a:pt x="2722664" y="4575516"/>
                </a:lnTo>
                <a:lnTo>
                  <a:pt x="2686700" y="4579436"/>
                </a:lnTo>
                <a:lnTo>
                  <a:pt x="2649051" y="4590851"/>
                </a:lnTo>
                <a:cubicBezTo>
                  <a:pt x="2634424" y="4591611"/>
                  <a:pt x="2618884" y="4590616"/>
                  <a:pt x="2602008" y="4586807"/>
                </a:cubicBezTo>
                <a:cubicBezTo>
                  <a:pt x="2588795" y="4584785"/>
                  <a:pt x="2590198" y="4581679"/>
                  <a:pt x="2553187" y="4576612"/>
                </a:cubicBezTo>
                <a:cubicBezTo>
                  <a:pt x="2516176" y="4571544"/>
                  <a:pt x="2419368" y="4560523"/>
                  <a:pt x="2379944" y="4556404"/>
                </a:cubicBezTo>
                <a:cubicBezTo>
                  <a:pt x="2340520" y="4552286"/>
                  <a:pt x="2355516" y="4555975"/>
                  <a:pt x="2333229" y="4554006"/>
                </a:cubicBezTo>
                <a:cubicBezTo>
                  <a:pt x="2310943" y="4552037"/>
                  <a:pt x="2272361" y="4544062"/>
                  <a:pt x="2246228" y="4544592"/>
                </a:cubicBezTo>
                <a:cubicBezTo>
                  <a:pt x="2227084" y="4544840"/>
                  <a:pt x="2214877" y="4554623"/>
                  <a:pt x="2194084" y="4550124"/>
                </a:cubicBezTo>
                <a:cubicBezTo>
                  <a:pt x="2173819" y="4565400"/>
                  <a:pt x="2120858" y="4529368"/>
                  <a:pt x="2122173" y="4551115"/>
                </a:cubicBezTo>
                <a:cubicBezTo>
                  <a:pt x="2103245" y="4538654"/>
                  <a:pt x="2081494" y="4540178"/>
                  <a:pt x="2059358" y="4545242"/>
                </a:cubicBezTo>
                <a:lnTo>
                  <a:pt x="2035061" y="4551794"/>
                </a:lnTo>
                <a:lnTo>
                  <a:pt x="1953233" y="4547925"/>
                </a:lnTo>
                <a:lnTo>
                  <a:pt x="1946445" y="4553172"/>
                </a:lnTo>
                <a:lnTo>
                  <a:pt x="1929934" y="4554324"/>
                </a:lnTo>
                <a:lnTo>
                  <a:pt x="1923819" y="4555038"/>
                </a:lnTo>
                <a:lnTo>
                  <a:pt x="1920026" y="4552518"/>
                </a:lnTo>
                <a:cubicBezTo>
                  <a:pt x="1917776" y="4551386"/>
                  <a:pt x="1916103" y="4551310"/>
                  <a:pt x="1914899" y="4553152"/>
                </a:cubicBezTo>
                <a:cubicBezTo>
                  <a:pt x="1914710" y="4554150"/>
                  <a:pt x="1914522" y="4555147"/>
                  <a:pt x="1914332" y="4556144"/>
                </a:cubicBezTo>
                <a:lnTo>
                  <a:pt x="1882048" y="4559910"/>
                </a:lnTo>
                <a:lnTo>
                  <a:pt x="1649952" y="4565527"/>
                </a:lnTo>
                <a:cubicBezTo>
                  <a:pt x="1546877" y="4600708"/>
                  <a:pt x="1418821" y="4554985"/>
                  <a:pt x="1305072" y="4567061"/>
                </a:cubicBezTo>
                <a:cubicBezTo>
                  <a:pt x="1280261" y="4557333"/>
                  <a:pt x="1302176" y="4558540"/>
                  <a:pt x="1243254" y="4571143"/>
                </a:cubicBezTo>
                <a:cubicBezTo>
                  <a:pt x="1210584" y="4564151"/>
                  <a:pt x="1143994" y="4561068"/>
                  <a:pt x="1107683" y="4558193"/>
                </a:cubicBezTo>
                <a:cubicBezTo>
                  <a:pt x="1073102" y="4550629"/>
                  <a:pt x="1071748" y="4546366"/>
                  <a:pt x="1049893" y="4539884"/>
                </a:cubicBezTo>
                <a:cubicBezTo>
                  <a:pt x="1028038" y="4533401"/>
                  <a:pt x="1037691" y="4534947"/>
                  <a:pt x="994206" y="4533420"/>
                </a:cubicBezTo>
                <a:cubicBezTo>
                  <a:pt x="958901" y="4528712"/>
                  <a:pt x="875207" y="4522680"/>
                  <a:pt x="841592" y="4522231"/>
                </a:cubicBezTo>
                <a:cubicBezTo>
                  <a:pt x="807977" y="4521782"/>
                  <a:pt x="805424" y="4517118"/>
                  <a:pt x="774862" y="4516600"/>
                </a:cubicBezTo>
                <a:cubicBezTo>
                  <a:pt x="750315" y="4523644"/>
                  <a:pt x="671398" y="4522624"/>
                  <a:pt x="654689" y="4508536"/>
                </a:cubicBezTo>
                <a:cubicBezTo>
                  <a:pt x="637868" y="4505459"/>
                  <a:pt x="619334" y="4510410"/>
                  <a:pt x="609821" y="4495335"/>
                </a:cubicBezTo>
                <a:cubicBezTo>
                  <a:pt x="594967" y="4477187"/>
                  <a:pt x="569778" y="4482863"/>
                  <a:pt x="546639" y="4483715"/>
                </a:cubicBezTo>
                <a:cubicBezTo>
                  <a:pt x="511551" y="4480605"/>
                  <a:pt x="483864" y="4467978"/>
                  <a:pt x="448444" y="4468067"/>
                </a:cubicBezTo>
                <a:cubicBezTo>
                  <a:pt x="415629" y="4464821"/>
                  <a:pt x="430775" y="4468600"/>
                  <a:pt x="355452" y="4463696"/>
                </a:cubicBezTo>
                <a:cubicBezTo>
                  <a:pt x="313474" y="4466598"/>
                  <a:pt x="251919" y="4449601"/>
                  <a:pt x="214765" y="4450435"/>
                </a:cubicBezTo>
                <a:cubicBezTo>
                  <a:pt x="212316" y="4447431"/>
                  <a:pt x="185091" y="4449077"/>
                  <a:pt x="163935" y="4448100"/>
                </a:cubicBezTo>
                <a:cubicBezTo>
                  <a:pt x="142779" y="4447123"/>
                  <a:pt x="108889" y="4432016"/>
                  <a:pt x="87830" y="4444571"/>
                </a:cubicBezTo>
                <a:lnTo>
                  <a:pt x="0" y="4433387"/>
                </a:lnTo>
                <a:close/>
              </a:path>
            </a:pathLst>
          </a:custGeom>
        </p:spPr>
      </p:pic>
      <p:pic>
        <p:nvPicPr>
          <p:cNvPr id="5" name="Picture 4" descr="A screenshot of a video game&#10;&#10;Description automatically generated">
            <a:extLst>
              <a:ext uri="{FF2B5EF4-FFF2-40B4-BE49-F238E27FC236}">
                <a16:creationId xmlns:a16="http://schemas.microsoft.com/office/drawing/2014/main" id="{01A95BCD-0F4E-A175-F422-4D17FAD26742}"/>
              </a:ext>
            </a:extLst>
          </p:cNvPr>
          <p:cNvPicPr>
            <a:picLocks noChangeAspect="1"/>
          </p:cNvPicPr>
          <p:nvPr/>
        </p:nvPicPr>
        <p:blipFill rotWithShape="1">
          <a:blip r:embed="rId4">
            <a:extLst>
              <a:ext uri="{28A0092B-C50C-407E-A947-70E740481C1C}">
                <a14:useLocalDpi xmlns:a14="http://schemas.microsoft.com/office/drawing/2010/main" val="0"/>
              </a:ext>
            </a:extLst>
          </a:blip>
          <a:srcRect l="32075" r="28774" b="-1"/>
          <a:stretch/>
        </p:blipFill>
        <p:spPr>
          <a:xfrm>
            <a:off x="0" y="0"/>
            <a:ext cx="3067990" cy="4486402"/>
          </a:xfrm>
          <a:custGeom>
            <a:avLst/>
            <a:gdLst/>
            <a:ahLst/>
            <a:cxnLst/>
            <a:rect l="l" t="t" r="r" b="b"/>
            <a:pathLst>
              <a:path w="3067990" h="4486402">
                <a:moveTo>
                  <a:pt x="0" y="0"/>
                </a:moveTo>
                <a:lnTo>
                  <a:pt x="3067990" y="0"/>
                </a:lnTo>
                <a:lnTo>
                  <a:pt x="3067990" y="4434678"/>
                </a:lnTo>
                <a:lnTo>
                  <a:pt x="3005136" y="4426674"/>
                </a:lnTo>
                <a:cubicBezTo>
                  <a:pt x="2984892" y="4426477"/>
                  <a:pt x="2964647" y="4432630"/>
                  <a:pt x="2944403" y="4432433"/>
                </a:cubicBezTo>
                <a:cubicBezTo>
                  <a:pt x="2903802" y="4433020"/>
                  <a:pt x="2942523" y="4445800"/>
                  <a:pt x="2891479" y="4437498"/>
                </a:cubicBezTo>
                <a:cubicBezTo>
                  <a:pt x="2840435" y="4419671"/>
                  <a:pt x="2733386" y="4403942"/>
                  <a:pt x="2670602" y="4406269"/>
                </a:cubicBezTo>
                <a:lnTo>
                  <a:pt x="2601567" y="4385855"/>
                </a:lnTo>
                <a:lnTo>
                  <a:pt x="2555755" y="4386872"/>
                </a:lnTo>
                <a:lnTo>
                  <a:pt x="2522574" y="4380920"/>
                </a:lnTo>
                <a:cubicBezTo>
                  <a:pt x="2505748" y="4364465"/>
                  <a:pt x="2499515" y="4369192"/>
                  <a:pt x="2482690" y="4359798"/>
                </a:cubicBezTo>
                <a:cubicBezTo>
                  <a:pt x="2463674" y="4348619"/>
                  <a:pt x="2468309" y="4371071"/>
                  <a:pt x="2418230" y="4355773"/>
                </a:cubicBezTo>
                <a:cubicBezTo>
                  <a:pt x="2389966" y="4363918"/>
                  <a:pt x="2397381" y="4343124"/>
                  <a:pt x="2373124" y="4355934"/>
                </a:cubicBezTo>
                <a:cubicBezTo>
                  <a:pt x="2361515" y="4350812"/>
                  <a:pt x="2343756" y="4347971"/>
                  <a:pt x="2333141" y="4341245"/>
                </a:cubicBezTo>
                <a:lnTo>
                  <a:pt x="2313452" y="4337742"/>
                </a:lnTo>
                <a:lnTo>
                  <a:pt x="2288838" y="4331561"/>
                </a:lnTo>
                <a:lnTo>
                  <a:pt x="2284798" y="4320029"/>
                </a:lnTo>
                <a:lnTo>
                  <a:pt x="2246654" y="4313234"/>
                </a:lnTo>
                <a:cubicBezTo>
                  <a:pt x="2233112" y="4308633"/>
                  <a:pt x="2221188" y="4295927"/>
                  <a:pt x="2203716" y="4295057"/>
                </a:cubicBezTo>
                <a:cubicBezTo>
                  <a:pt x="2166201" y="4287935"/>
                  <a:pt x="2065291" y="4280117"/>
                  <a:pt x="2028271" y="4275095"/>
                </a:cubicBezTo>
                <a:cubicBezTo>
                  <a:pt x="1991251" y="4270074"/>
                  <a:pt x="2010652" y="4268317"/>
                  <a:pt x="1981596" y="4264928"/>
                </a:cubicBezTo>
                <a:cubicBezTo>
                  <a:pt x="1953253" y="4268497"/>
                  <a:pt x="1866336" y="4256745"/>
                  <a:pt x="1850405" y="4240640"/>
                </a:cubicBezTo>
                <a:cubicBezTo>
                  <a:pt x="1832387" y="4235329"/>
                  <a:pt x="1811052" y="4237664"/>
                  <a:pt x="1803238" y="4221575"/>
                </a:cubicBezTo>
                <a:cubicBezTo>
                  <a:pt x="1790076" y="4201744"/>
                  <a:pt x="1725767" y="4221796"/>
                  <a:pt x="1735576" y="4201564"/>
                </a:cubicBezTo>
                <a:cubicBezTo>
                  <a:pt x="1712756" y="4208335"/>
                  <a:pt x="1692774" y="4201125"/>
                  <a:pt x="1673819" y="4190462"/>
                </a:cubicBezTo>
                <a:lnTo>
                  <a:pt x="1653406" y="4177819"/>
                </a:lnTo>
                <a:lnTo>
                  <a:pt x="1634127" y="4179710"/>
                </a:lnTo>
                <a:cubicBezTo>
                  <a:pt x="1624926" y="4163559"/>
                  <a:pt x="1606023" y="4174759"/>
                  <a:pt x="1592100" y="4163307"/>
                </a:cubicBezTo>
                <a:lnTo>
                  <a:pt x="1570088" y="4153009"/>
                </a:lnTo>
                <a:lnTo>
                  <a:pt x="1554918" y="4147539"/>
                </a:lnTo>
                <a:lnTo>
                  <a:pt x="1549412" y="4145242"/>
                </a:lnTo>
                <a:lnTo>
                  <a:pt x="1544829" y="4146621"/>
                </a:lnTo>
                <a:cubicBezTo>
                  <a:pt x="1542253" y="4147096"/>
                  <a:pt x="1540639" y="4146723"/>
                  <a:pt x="1540227" y="4144662"/>
                </a:cubicBezTo>
                <a:lnTo>
                  <a:pt x="1540870" y="4141678"/>
                </a:lnTo>
                <a:lnTo>
                  <a:pt x="1480028" y="4147205"/>
                </a:lnTo>
                <a:lnTo>
                  <a:pt x="1450048" y="4143704"/>
                </a:lnTo>
                <a:cubicBezTo>
                  <a:pt x="1420066" y="4160354"/>
                  <a:pt x="1384545" y="4126004"/>
                  <a:pt x="1355070" y="4157686"/>
                </a:cubicBezTo>
                <a:lnTo>
                  <a:pt x="1231491" y="4157911"/>
                </a:lnTo>
                <a:lnTo>
                  <a:pt x="1175669" y="4154403"/>
                </a:lnTo>
                <a:cubicBezTo>
                  <a:pt x="1163327" y="4160355"/>
                  <a:pt x="1127457" y="4150629"/>
                  <a:pt x="1135056" y="4154527"/>
                </a:cubicBezTo>
                <a:lnTo>
                  <a:pt x="1078746" y="4159023"/>
                </a:lnTo>
                <a:lnTo>
                  <a:pt x="1071329" y="4163144"/>
                </a:lnTo>
                <a:lnTo>
                  <a:pt x="1068711" y="4165302"/>
                </a:lnTo>
                <a:lnTo>
                  <a:pt x="1055959" y="4166495"/>
                </a:lnTo>
                <a:cubicBezTo>
                  <a:pt x="1048027" y="4170471"/>
                  <a:pt x="1045639" y="4178713"/>
                  <a:pt x="1037216" y="4182194"/>
                </a:cubicBezTo>
                <a:cubicBezTo>
                  <a:pt x="1033004" y="4183935"/>
                  <a:pt x="1027282" y="4184485"/>
                  <a:pt x="1018606" y="4182718"/>
                </a:cubicBezTo>
                <a:cubicBezTo>
                  <a:pt x="1018058" y="4170742"/>
                  <a:pt x="1003524" y="4174229"/>
                  <a:pt x="987944" y="4178268"/>
                </a:cubicBezTo>
                <a:lnTo>
                  <a:pt x="973797" y="4181156"/>
                </a:lnTo>
                <a:lnTo>
                  <a:pt x="972433" y="4181930"/>
                </a:lnTo>
                <a:lnTo>
                  <a:pt x="971789" y="4181565"/>
                </a:lnTo>
                <a:lnTo>
                  <a:pt x="965406" y="4182868"/>
                </a:lnTo>
                <a:cubicBezTo>
                  <a:pt x="958709" y="4183296"/>
                  <a:pt x="953368" y="4181997"/>
                  <a:pt x="950999" y="4177105"/>
                </a:cubicBezTo>
                <a:cubicBezTo>
                  <a:pt x="935835" y="4209668"/>
                  <a:pt x="909896" y="4190797"/>
                  <a:pt x="878894" y="4205034"/>
                </a:cubicBezTo>
                <a:cubicBezTo>
                  <a:pt x="856168" y="4214849"/>
                  <a:pt x="852278" y="4207962"/>
                  <a:pt x="828591" y="4213036"/>
                </a:cubicBezTo>
                <a:cubicBezTo>
                  <a:pt x="780794" y="4256129"/>
                  <a:pt x="789761" y="4223483"/>
                  <a:pt x="727702" y="4254740"/>
                </a:cubicBezTo>
                <a:cubicBezTo>
                  <a:pt x="675647" y="4285502"/>
                  <a:pt x="641817" y="4303533"/>
                  <a:pt x="584992" y="4342206"/>
                </a:cubicBezTo>
                <a:cubicBezTo>
                  <a:pt x="579675" y="4358244"/>
                  <a:pt x="555897" y="4364323"/>
                  <a:pt x="537513" y="4373165"/>
                </a:cubicBezTo>
                <a:cubicBezTo>
                  <a:pt x="519129" y="4382007"/>
                  <a:pt x="478460" y="4396730"/>
                  <a:pt x="474686" y="4395261"/>
                </a:cubicBezTo>
                <a:cubicBezTo>
                  <a:pt x="453529" y="4436545"/>
                  <a:pt x="463084" y="4391242"/>
                  <a:pt x="424951" y="4417898"/>
                </a:cubicBezTo>
                <a:cubicBezTo>
                  <a:pt x="400623" y="4426877"/>
                  <a:pt x="394826" y="4429238"/>
                  <a:pt x="381292" y="4437499"/>
                </a:cubicBezTo>
                <a:cubicBezTo>
                  <a:pt x="367758" y="4445761"/>
                  <a:pt x="340364" y="4452372"/>
                  <a:pt x="319032" y="4460407"/>
                </a:cubicBezTo>
                <a:cubicBezTo>
                  <a:pt x="288456" y="4464557"/>
                  <a:pt x="247935" y="4448740"/>
                  <a:pt x="235648" y="4475117"/>
                </a:cubicBezTo>
                <a:cubicBezTo>
                  <a:pt x="204763" y="4480040"/>
                  <a:pt x="214119" y="4478466"/>
                  <a:pt x="184584" y="4486402"/>
                </a:cubicBezTo>
                <a:cubicBezTo>
                  <a:pt x="163340" y="4481164"/>
                  <a:pt x="69153" y="4491621"/>
                  <a:pt x="56571" y="4468140"/>
                </a:cubicBezTo>
                <a:cubicBezTo>
                  <a:pt x="38975" y="4461095"/>
                  <a:pt x="23894" y="4451510"/>
                  <a:pt x="7451" y="4441701"/>
                </a:cubicBezTo>
                <a:lnTo>
                  <a:pt x="0" y="4438090"/>
                </a:lnTo>
                <a:close/>
              </a:path>
            </a:pathLst>
          </a:custGeom>
        </p:spPr>
      </p:pic>
      <p:pic>
        <p:nvPicPr>
          <p:cNvPr id="8" name="Picture 7" descr="A picture containing text&#10;&#10;Description automatically generated">
            <a:extLst>
              <a:ext uri="{FF2B5EF4-FFF2-40B4-BE49-F238E27FC236}">
                <a16:creationId xmlns:a16="http://schemas.microsoft.com/office/drawing/2014/main" id="{F5576431-DAAF-1AFA-BEFF-E86CFD135940}"/>
              </a:ext>
            </a:extLst>
          </p:cNvPr>
          <p:cNvPicPr>
            <a:picLocks noChangeAspect="1"/>
          </p:cNvPicPr>
          <p:nvPr/>
        </p:nvPicPr>
        <p:blipFill rotWithShape="1">
          <a:blip r:embed="rId5">
            <a:extLst>
              <a:ext uri="{28A0092B-C50C-407E-A947-70E740481C1C}">
                <a14:useLocalDpi xmlns:a14="http://schemas.microsoft.com/office/drawing/2010/main" val="0"/>
              </a:ext>
            </a:extLst>
          </a:blip>
          <a:srcRect l="16185" r="51291" b="-1"/>
          <a:stretch/>
        </p:blipFill>
        <p:spPr>
          <a:xfrm>
            <a:off x="9124010" y="469558"/>
            <a:ext cx="3067990" cy="5306208"/>
          </a:xfrm>
          <a:custGeom>
            <a:avLst/>
            <a:gdLst/>
            <a:ahLst/>
            <a:cxnLst/>
            <a:rect l="l" t="t" r="r" b="b"/>
            <a:pathLst>
              <a:path w="3067990" h="5306208">
                <a:moveTo>
                  <a:pt x="0" y="0"/>
                </a:moveTo>
                <a:lnTo>
                  <a:pt x="17679" y="2197"/>
                </a:lnTo>
                <a:cubicBezTo>
                  <a:pt x="33325" y="5267"/>
                  <a:pt x="40061" y="9492"/>
                  <a:pt x="55160" y="6949"/>
                </a:cubicBezTo>
                <a:cubicBezTo>
                  <a:pt x="89097" y="9134"/>
                  <a:pt x="67611" y="25176"/>
                  <a:pt x="106767" y="12259"/>
                </a:cubicBezTo>
                <a:cubicBezTo>
                  <a:pt x="96065" y="25995"/>
                  <a:pt x="125167" y="8533"/>
                  <a:pt x="145303" y="19592"/>
                </a:cubicBezTo>
                <a:cubicBezTo>
                  <a:pt x="173545" y="11438"/>
                  <a:pt x="202580" y="21709"/>
                  <a:pt x="219723" y="22905"/>
                </a:cubicBezTo>
                <a:cubicBezTo>
                  <a:pt x="236866" y="24101"/>
                  <a:pt x="223601" y="27862"/>
                  <a:pt x="248161" y="26769"/>
                </a:cubicBezTo>
                <a:lnTo>
                  <a:pt x="282845" y="32305"/>
                </a:lnTo>
                <a:cubicBezTo>
                  <a:pt x="281034" y="27734"/>
                  <a:pt x="286052" y="29081"/>
                  <a:pt x="299813" y="29796"/>
                </a:cubicBezTo>
                <a:lnTo>
                  <a:pt x="336771" y="25722"/>
                </a:lnTo>
                <a:lnTo>
                  <a:pt x="362133" y="29831"/>
                </a:lnTo>
                <a:cubicBezTo>
                  <a:pt x="365533" y="29692"/>
                  <a:pt x="389709" y="25218"/>
                  <a:pt x="389224" y="21707"/>
                </a:cubicBezTo>
                <a:cubicBezTo>
                  <a:pt x="415674" y="36435"/>
                  <a:pt x="418321" y="27183"/>
                  <a:pt x="445444" y="23429"/>
                </a:cubicBezTo>
                <a:cubicBezTo>
                  <a:pt x="468699" y="24812"/>
                  <a:pt x="448654" y="25277"/>
                  <a:pt x="504850" y="27017"/>
                </a:cubicBezTo>
                <a:cubicBezTo>
                  <a:pt x="526726" y="43186"/>
                  <a:pt x="511000" y="15298"/>
                  <a:pt x="553940" y="37940"/>
                </a:cubicBezTo>
                <a:cubicBezTo>
                  <a:pt x="556042" y="36175"/>
                  <a:pt x="582552" y="37794"/>
                  <a:pt x="596427" y="39569"/>
                </a:cubicBezTo>
                <a:cubicBezTo>
                  <a:pt x="610302" y="41344"/>
                  <a:pt x="622838" y="39181"/>
                  <a:pt x="637193" y="48593"/>
                </a:cubicBezTo>
                <a:cubicBezTo>
                  <a:pt x="647681" y="51488"/>
                  <a:pt x="628938" y="47251"/>
                  <a:pt x="661736" y="52178"/>
                </a:cubicBezTo>
                <a:cubicBezTo>
                  <a:pt x="694534" y="57105"/>
                  <a:pt x="801438" y="73787"/>
                  <a:pt x="833982" y="78153"/>
                </a:cubicBezTo>
                <a:cubicBezTo>
                  <a:pt x="866526" y="82519"/>
                  <a:pt x="843637" y="85083"/>
                  <a:pt x="856998" y="85516"/>
                </a:cubicBezTo>
                <a:cubicBezTo>
                  <a:pt x="870359" y="85949"/>
                  <a:pt x="899128" y="78883"/>
                  <a:pt x="914148" y="80753"/>
                </a:cubicBezTo>
                <a:cubicBezTo>
                  <a:pt x="933004" y="82659"/>
                  <a:pt x="935800" y="89960"/>
                  <a:pt x="947118" y="89591"/>
                </a:cubicBezTo>
                <a:cubicBezTo>
                  <a:pt x="957582" y="79374"/>
                  <a:pt x="968693" y="79487"/>
                  <a:pt x="986819" y="85683"/>
                </a:cubicBezTo>
                <a:cubicBezTo>
                  <a:pt x="1020632" y="88467"/>
                  <a:pt x="1020659" y="77957"/>
                  <a:pt x="1053312" y="79472"/>
                </a:cubicBezTo>
                <a:cubicBezTo>
                  <a:pt x="1067641" y="78893"/>
                  <a:pt x="1075307" y="82187"/>
                  <a:pt x="1099213" y="78913"/>
                </a:cubicBezTo>
                <a:cubicBezTo>
                  <a:pt x="1116234" y="79611"/>
                  <a:pt x="1150433" y="81367"/>
                  <a:pt x="1173478" y="71085"/>
                </a:cubicBezTo>
                <a:cubicBezTo>
                  <a:pt x="1198473" y="69776"/>
                  <a:pt x="1180321" y="69312"/>
                  <a:pt x="1207601" y="71902"/>
                </a:cubicBezTo>
                <a:cubicBezTo>
                  <a:pt x="1240927" y="72420"/>
                  <a:pt x="1254799" y="66189"/>
                  <a:pt x="1274057" y="67671"/>
                </a:cubicBezTo>
                <a:cubicBezTo>
                  <a:pt x="1286597" y="63416"/>
                  <a:pt x="1272395" y="68487"/>
                  <a:pt x="1320593" y="63146"/>
                </a:cubicBezTo>
                <a:cubicBezTo>
                  <a:pt x="1339695" y="72605"/>
                  <a:pt x="1356035" y="59669"/>
                  <a:pt x="1372380" y="61707"/>
                </a:cubicBezTo>
                <a:cubicBezTo>
                  <a:pt x="1398302" y="60673"/>
                  <a:pt x="1462014" y="60786"/>
                  <a:pt x="1485648" y="59322"/>
                </a:cubicBezTo>
                <a:cubicBezTo>
                  <a:pt x="1509282" y="57858"/>
                  <a:pt x="1484126" y="55677"/>
                  <a:pt x="1514187" y="52925"/>
                </a:cubicBezTo>
                <a:cubicBezTo>
                  <a:pt x="1569555" y="65174"/>
                  <a:pt x="1600453" y="43129"/>
                  <a:pt x="1656491" y="40431"/>
                </a:cubicBezTo>
                <a:cubicBezTo>
                  <a:pt x="1690508" y="23359"/>
                  <a:pt x="1714615" y="41093"/>
                  <a:pt x="1751810" y="28028"/>
                </a:cubicBezTo>
                <a:cubicBezTo>
                  <a:pt x="1776981" y="24033"/>
                  <a:pt x="1780637" y="27850"/>
                  <a:pt x="1794814" y="25985"/>
                </a:cubicBezTo>
                <a:cubicBezTo>
                  <a:pt x="1808991" y="24120"/>
                  <a:pt x="1824981" y="19624"/>
                  <a:pt x="1836873" y="16837"/>
                </a:cubicBezTo>
                <a:cubicBezTo>
                  <a:pt x="1843238" y="20475"/>
                  <a:pt x="1892709" y="14065"/>
                  <a:pt x="1891567" y="9261"/>
                </a:cubicBezTo>
                <a:cubicBezTo>
                  <a:pt x="1898917" y="10907"/>
                  <a:pt x="1919236" y="17279"/>
                  <a:pt x="1921530" y="9673"/>
                </a:cubicBezTo>
                <a:cubicBezTo>
                  <a:pt x="1959058" y="9592"/>
                  <a:pt x="1980141" y="8525"/>
                  <a:pt x="2012969" y="18663"/>
                </a:cubicBezTo>
                <a:cubicBezTo>
                  <a:pt x="2036300" y="22440"/>
                  <a:pt x="2020005" y="20413"/>
                  <a:pt x="2034526" y="22810"/>
                </a:cubicBezTo>
                <a:cubicBezTo>
                  <a:pt x="2049047" y="25207"/>
                  <a:pt x="2073237" y="20913"/>
                  <a:pt x="2096919" y="20343"/>
                </a:cubicBezTo>
                <a:cubicBezTo>
                  <a:pt x="2120930" y="20475"/>
                  <a:pt x="2148905" y="24557"/>
                  <a:pt x="2166686" y="25985"/>
                </a:cubicBezTo>
                <a:cubicBezTo>
                  <a:pt x="2184467" y="27413"/>
                  <a:pt x="2188709" y="27070"/>
                  <a:pt x="2203604" y="28912"/>
                </a:cubicBezTo>
                <a:cubicBezTo>
                  <a:pt x="2228460" y="25462"/>
                  <a:pt x="2249347" y="27280"/>
                  <a:pt x="2267962" y="34655"/>
                </a:cubicBezTo>
                <a:cubicBezTo>
                  <a:pt x="2282447" y="36548"/>
                  <a:pt x="2275023" y="40857"/>
                  <a:pt x="2285749" y="42654"/>
                </a:cubicBezTo>
                <a:cubicBezTo>
                  <a:pt x="2296475" y="44451"/>
                  <a:pt x="2303314" y="36327"/>
                  <a:pt x="2332319" y="38293"/>
                </a:cubicBezTo>
                <a:cubicBezTo>
                  <a:pt x="2342638" y="38690"/>
                  <a:pt x="2342293" y="46311"/>
                  <a:pt x="2364330" y="47416"/>
                </a:cubicBezTo>
                <a:cubicBezTo>
                  <a:pt x="2386367" y="48521"/>
                  <a:pt x="2474972" y="53278"/>
                  <a:pt x="2507404" y="54450"/>
                </a:cubicBezTo>
                <a:cubicBezTo>
                  <a:pt x="2539836" y="55622"/>
                  <a:pt x="2526706" y="52404"/>
                  <a:pt x="2542253" y="52069"/>
                </a:cubicBezTo>
                <a:cubicBezTo>
                  <a:pt x="2557800" y="51734"/>
                  <a:pt x="2576193" y="43331"/>
                  <a:pt x="2600687" y="52438"/>
                </a:cubicBezTo>
                <a:cubicBezTo>
                  <a:pt x="2619009" y="47593"/>
                  <a:pt x="2619480" y="58712"/>
                  <a:pt x="2639796" y="61580"/>
                </a:cubicBezTo>
                <a:cubicBezTo>
                  <a:pt x="2651005" y="65638"/>
                  <a:pt x="2665035" y="64461"/>
                  <a:pt x="2674289" y="67260"/>
                </a:cubicBezTo>
                <a:cubicBezTo>
                  <a:pt x="2683543" y="70059"/>
                  <a:pt x="2690859" y="70563"/>
                  <a:pt x="2697705" y="73610"/>
                </a:cubicBezTo>
                <a:cubicBezTo>
                  <a:pt x="2704551" y="76657"/>
                  <a:pt x="2706632" y="82764"/>
                  <a:pt x="2715363" y="85542"/>
                </a:cubicBezTo>
                <a:cubicBezTo>
                  <a:pt x="2724094" y="88320"/>
                  <a:pt x="2737748" y="93210"/>
                  <a:pt x="2747711" y="95041"/>
                </a:cubicBezTo>
                <a:cubicBezTo>
                  <a:pt x="2757674" y="96872"/>
                  <a:pt x="2756162" y="94038"/>
                  <a:pt x="2775143" y="96530"/>
                </a:cubicBezTo>
                <a:cubicBezTo>
                  <a:pt x="2806082" y="101851"/>
                  <a:pt x="2833945" y="105706"/>
                  <a:pt x="2868742" y="105230"/>
                </a:cubicBezTo>
                <a:cubicBezTo>
                  <a:pt x="2875265" y="114937"/>
                  <a:pt x="2885652" y="110531"/>
                  <a:pt x="2899543" y="105394"/>
                </a:cubicBezTo>
                <a:cubicBezTo>
                  <a:pt x="2925511" y="112474"/>
                  <a:pt x="2969369" y="117959"/>
                  <a:pt x="3013791" y="133788"/>
                </a:cubicBezTo>
                <a:cubicBezTo>
                  <a:pt x="3032699" y="143490"/>
                  <a:pt x="3036873" y="145156"/>
                  <a:pt x="3050423" y="147827"/>
                </a:cubicBezTo>
                <a:lnTo>
                  <a:pt x="3067990" y="151167"/>
                </a:lnTo>
                <a:lnTo>
                  <a:pt x="3067990" y="5306208"/>
                </a:lnTo>
                <a:lnTo>
                  <a:pt x="3067989" y="5306208"/>
                </a:lnTo>
                <a:lnTo>
                  <a:pt x="3067989" y="4893381"/>
                </a:lnTo>
                <a:lnTo>
                  <a:pt x="3043495" y="4888945"/>
                </a:lnTo>
                <a:cubicBezTo>
                  <a:pt x="3028259" y="4893118"/>
                  <a:pt x="3019652" y="4892952"/>
                  <a:pt x="3013339" y="4882572"/>
                </a:cubicBezTo>
                <a:cubicBezTo>
                  <a:pt x="2976030" y="4880406"/>
                  <a:pt x="2937572" y="4854236"/>
                  <a:pt x="2913679" y="4866583"/>
                </a:cubicBezTo>
                <a:cubicBezTo>
                  <a:pt x="2915195" y="4844724"/>
                  <a:pt x="2901822" y="4852928"/>
                  <a:pt x="2875805" y="4847666"/>
                </a:cubicBezTo>
                <a:cubicBezTo>
                  <a:pt x="2857196" y="4841543"/>
                  <a:pt x="2817003" y="4828668"/>
                  <a:pt x="2802025" y="4822783"/>
                </a:cubicBezTo>
                <a:cubicBezTo>
                  <a:pt x="2787047" y="4816898"/>
                  <a:pt x="2775570" y="4821194"/>
                  <a:pt x="2760539" y="4815530"/>
                </a:cubicBezTo>
                <a:cubicBezTo>
                  <a:pt x="2767288" y="4796834"/>
                  <a:pt x="2677653" y="4809589"/>
                  <a:pt x="2711840" y="4795862"/>
                </a:cubicBezTo>
                <a:cubicBezTo>
                  <a:pt x="2686235" y="4784723"/>
                  <a:pt x="2695650" y="4790294"/>
                  <a:pt x="2682112" y="4795333"/>
                </a:cubicBezTo>
                <a:cubicBezTo>
                  <a:pt x="2649913" y="4790479"/>
                  <a:pt x="2647066" y="4789023"/>
                  <a:pt x="2609911" y="4793621"/>
                </a:cubicBezTo>
                <a:cubicBezTo>
                  <a:pt x="2593415" y="4792900"/>
                  <a:pt x="2587573" y="4790380"/>
                  <a:pt x="2572897" y="4788900"/>
                </a:cubicBezTo>
                <a:cubicBezTo>
                  <a:pt x="2558221" y="4787420"/>
                  <a:pt x="2550125" y="4788497"/>
                  <a:pt x="2521855" y="4784742"/>
                </a:cubicBezTo>
                <a:cubicBezTo>
                  <a:pt x="2499495" y="4780034"/>
                  <a:pt x="2483262" y="4781350"/>
                  <a:pt x="2465205" y="4778639"/>
                </a:cubicBezTo>
                <a:cubicBezTo>
                  <a:pt x="2447148" y="4775928"/>
                  <a:pt x="2436144" y="4771669"/>
                  <a:pt x="2413515" y="4768475"/>
                </a:cubicBezTo>
                <a:cubicBezTo>
                  <a:pt x="2394088" y="4759549"/>
                  <a:pt x="2320814" y="4780944"/>
                  <a:pt x="2306138" y="4754193"/>
                </a:cubicBezTo>
                <a:cubicBezTo>
                  <a:pt x="2253007" y="4759585"/>
                  <a:pt x="2237974" y="4748779"/>
                  <a:pt x="2194302" y="4744039"/>
                </a:cubicBezTo>
                <a:cubicBezTo>
                  <a:pt x="2152070" y="4739084"/>
                  <a:pt x="2146753" y="4742096"/>
                  <a:pt x="2102639" y="4729235"/>
                </a:cubicBezTo>
                <a:cubicBezTo>
                  <a:pt x="2068179" y="4716412"/>
                  <a:pt x="2049689" y="4712365"/>
                  <a:pt x="2009484" y="4709589"/>
                </a:cubicBezTo>
                <a:cubicBezTo>
                  <a:pt x="2006497" y="4717158"/>
                  <a:pt x="1958536" y="4701984"/>
                  <a:pt x="1950778" y="4699749"/>
                </a:cubicBezTo>
                <a:cubicBezTo>
                  <a:pt x="1951667" y="4704726"/>
                  <a:pt x="1926336" y="4706913"/>
                  <a:pt x="1919770" y="4702723"/>
                </a:cubicBezTo>
                <a:cubicBezTo>
                  <a:pt x="1861690" y="4705646"/>
                  <a:pt x="1843962" y="4724688"/>
                  <a:pt x="1800432" y="4714687"/>
                </a:cubicBezTo>
                <a:cubicBezTo>
                  <a:pt x="1766454" y="4714617"/>
                  <a:pt x="1768076" y="4724355"/>
                  <a:pt x="1719261" y="4724244"/>
                </a:cubicBezTo>
                <a:cubicBezTo>
                  <a:pt x="1698725" y="4728489"/>
                  <a:pt x="1704876" y="4720084"/>
                  <a:pt x="1679325" y="4720398"/>
                </a:cubicBezTo>
                <a:cubicBezTo>
                  <a:pt x="1646713" y="4738364"/>
                  <a:pt x="1612035" y="4726657"/>
                  <a:pt x="1565956" y="4726125"/>
                </a:cubicBezTo>
                <a:cubicBezTo>
                  <a:pt x="1509596" y="4724792"/>
                  <a:pt x="1462482" y="4732200"/>
                  <a:pt x="1413439" y="4724264"/>
                </a:cubicBezTo>
                <a:cubicBezTo>
                  <a:pt x="1395410" y="4730641"/>
                  <a:pt x="1371319" y="4739221"/>
                  <a:pt x="1351513" y="4728134"/>
                </a:cubicBezTo>
                <a:cubicBezTo>
                  <a:pt x="1299513" y="4729900"/>
                  <a:pt x="1305583" y="4734952"/>
                  <a:pt x="1285766" y="4728501"/>
                </a:cubicBezTo>
                <a:cubicBezTo>
                  <a:pt x="1246313" y="4730975"/>
                  <a:pt x="1252677" y="4725316"/>
                  <a:pt x="1217013" y="4722250"/>
                </a:cubicBezTo>
                <a:cubicBezTo>
                  <a:pt x="1187972" y="4717535"/>
                  <a:pt x="1202419" y="4717968"/>
                  <a:pt x="1175553" y="4717397"/>
                </a:cubicBezTo>
                <a:cubicBezTo>
                  <a:pt x="1150152" y="4726111"/>
                  <a:pt x="1132757" y="4715339"/>
                  <a:pt x="1125937" y="4713080"/>
                </a:cubicBezTo>
                <a:cubicBezTo>
                  <a:pt x="1101933" y="4714551"/>
                  <a:pt x="1066390" y="4702547"/>
                  <a:pt x="1070414" y="4718045"/>
                </a:cubicBezTo>
                <a:cubicBezTo>
                  <a:pt x="1036699" y="4697042"/>
                  <a:pt x="1037956" y="4718362"/>
                  <a:pt x="1001930" y="4712953"/>
                </a:cubicBezTo>
                <a:cubicBezTo>
                  <a:pt x="982943" y="4705262"/>
                  <a:pt x="958349" y="4701127"/>
                  <a:pt x="946429" y="4710733"/>
                </a:cubicBezTo>
                <a:cubicBezTo>
                  <a:pt x="873991" y="4698538"/>
                  <a:pt x="917810" y="4694854"/>
                  <a:pt x="843959" y="4682048"/>
                </a:cubicBezTo>
                <a:cubicBezTo>
                  <a:pt x="805648" y="4675599"/>
                  <a:pt x="748814" y="4673116"/>
                  <a:pt x="719028" y="4663910"/>
                </a:cubicBezTo>
                <a:cubicBezTo>
                  <a:pt x="689242" y="4654703"/>
                  <a:pt x="681940" y="4658862"/>
                  <a:pt x="658894" y="4652209"/>
                </a:cubicBezTo>
                <a:cubicBezTo>
                  <a:pt x="635848" y="4645555"/>
                  <a:pt x="606360" y="4645052"/>
                  <a:pt x="587813" y="4641642"/>
                </a:cubicBezTo>
                <a:cubicBezTo>
                  <a:pt x="569266" y="4638232"/>
                  <a:pt x="549985" y="4630114"/>
                  <a:pt x="547611" y="4631750"/>
                </a:cubicBezTo>
                <a:cubicBezTo>
                  <a:pt x="510247" y="4623077"/>
                  <a:pt x="499088" y="4633791"/>
                  <a:pt x="476778" y="4615662"/>
                </a:cubicBezTo>
                <a:cubicBezTo>
                  <a:pt x="457686" y="4613372"/>
                  <a:pt x="453369" y="4611385"/>
                  <a:pt x="433058" y="4610953"/>
                </a:cubicBezTo>
                <a:cubicBezTo>
                  <a:pt x="412747" y="4610521"/>
                  <a:pt x="383201" y="4613107"/>
                  <a:pt x="354910" y="4613069"/>
                </a:cubicBezTo>
                <a:cubicBezTo>
                  <a:pt x="325594" y="4614825"/>
                  <a:pt x="324861" y="4631623"/>
                  <a:pt x="297551" y="4614611"/>
                </a:cubicBezTo>
                <a:cubicBezTo>
                  <a:pt x="297827" y="4618223"/>
                  <a:pt x="283633" y="4619398"/>
                  <a:pt x="279981" y="4619280"/>
                </a:cubicBezTo>
                <a:lnTo>
                  <a:pt x="251060" y="4621023"/>
                </a:lnTo>
                <a:lnTo>
                  <a:pt x="248621" y="4615319"/>
                </a:lnTo>
                <a:cubicBezTo>
                  <a:pt x="237819" y="4612965"/>
                  <a:pt x="219269" y="4618593"/>
                  <a:pt x="208474" y="4619602"/>
                </a:cubicBezTo>
                <a:lnTo>
                  <a:pt x="183850" y="4621375"/>
                </a:lnTo>
                <a:lnTo>
                  <a:pt x="174486" y="4620574"/>
                </a:lnTo>
                <a:lnTo>
                  <a:pt x="170493" y="4620635"/>
                </a:lnTo>
                <a:lnTo>
                  <a:pt x="160178" y="4616375"/>
                </a:lnTo>
                <a:cubicBezTo>
                  <a:pt x="150587" y="4615308"/>
                  <a:pt x="143414" y="4608454"/>
                  <a:pt x="137679" y="4607411"/>
                </a:cubicBezTo>
                <a:cubicBezTo>
                  <a:pt x="131944" y="4606369"/>
                  <a:pt x="130252" y="4614284"/>
                  <a:pt x="125767" y="4610124"/>
                </a:cubicBezTo>
                <a:cubicBezTo>
                  <a:pt x="131450" y="4607091"/>
                  <a:pt x="122536" y="4604620"/>
                  <a:pt x="118604" y="4602416"/>
                </a:cubicBezTo>
                <a:lnTo>
                  <a:pt x="82934" y="4599702"/>
                </a:lnTo>
                <a:cubicBezTo>
                  <a:pt x="39823" y="4602644"/>
                  <a:pt x="55074" y="4589236"/>
                  <a:pt x="41888" y="4597726"/>
                </a:cubicBezTo>
                <a:cubicBezTo>
                  <a:pt x="25543" y="4601103"/>
                  <a:pt x="15576" y="4602785"/>
                  <a:pt x="8238" y="4603430"/>
                </a:cubicBezTo>
                <a:lnTo>
                  <a:pt x="0" y="4603190"/>
                </a:lnTo>
                <a:close/>
              </a:path>
            </a:pathLst>
          </a:custGeom>
        </p:spPr>
      </p:pic>
      <p:pic>
        <p:nvPicPr>
          <p:cNvPr id="6" name="Picture 5" descr="A picture containing sky, outdoor, light, dark&#10;&#10;Description automatically generated">
            <a:extLst>
              <a:ext uri="{FF2B5EF4-FFF2-40B4-BE49-F238E27FC236}">
                <a16:creationId xmlns:a16="http://schemas.microsoft.com/office/drawing/2014/main" id="{D8B7FB1A-62E3-5390-9A72-9D8647AA95E3}"/>
              </a:ext>
            </a:extLst>
          </p:cNvPr>
          <p:cNvPicPr>
            <a:picLocks noChangeAspect="1"/>
          </p:cNvPicPr>
          <p:nvPr/>
        </p:nvPicPr>
        <p:blipFill rotWithShape="1">
          <a:blip r:embed="rId6"/>
          <a:srcRect l="39128" r="26765" b="1"/>
          <a:stretch/>
        </p:blipFill>
        <p:spPr>
          <a:xfrm>
            <a:off x="6095999" y="1278"/>
            <a:ext cx="3067990" cy="5149699"/>
          </a:xfrm>
          <a:custGeom>
            <a:avLst/>
            <a:gdLst/>
            <a:ahLst/>
            <a:cxnLst/>
            <a:rect l="l" t="t" r="r" b="b"/>
            <a:pathLst>
              <a:path w="3067990" h="5149699">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42105" y="469033"/>
                  <a:pt x="3051256" y="471666"/>
                  <a:pt x="3059006" y="473639"/>
                </a:cubicBezTo>
                <a:lnTo>
                  <a:pt x="3067990" y="474231"/>
                </a:lnTo>
                <a:lnTo>
                  <a:pt x="3067990" y="5066330"/>
                </a:lnTo>
                <a:lnTo>
                  <a:pt x="3036249" y="5071710"/>
                </a:lnTo>
                <a:cubicBezTo>
                  <a:pt x="3028911" y="5072355"/>
                  <a:pt x="3024202" y="5071963"/>
                  <a:pt x="3018374" y="5071188"/>
                </a:cubicBezTo>
                <a:cubicBezTo>
                  <a:pt x="2981557" y="5076634"/>
                  <a:pt x="2975787" y="5078874"/>
                  <a:pt x="2928454" y="5083368"/>
                </a:cubicBezTo>
                <a:cubicBezTo>
                  <a:pt x="2902026" y="5096160"/>
                  <a:pt x="2894473" y="5096992"/>
                  <a:pt x="2874456" y="5102330"/>
                </a:cubicBezTo>
                <a:cubicBezTo>
                  <a:pt x="2849799" y="5110661"/>
                  <a:pt x="2856324" y="5116728"/>
                  <a:pt x="2826359" y="5120681"/>
                </a:cubicBezTo>
                <a:cubicBezTo>
                  <a:pt x="2811152" y="5125070"/>
                  <a:pt x="2799749" y="5135440"/>
                  <a:pt x="2790273" y="5139251"/>
                </a:cubicBezTo>
                <a:cubicBezTo>
                  <a:pt x="2780797" y="5143062"/>
                  <a:pt x="2776994" y="5141825"/>
                  <a:pt x="2761021" y="5144617"/>
                </a:cubicBezTo>
                <a:cubicBezTo>
                  <a:pt x="2750399" y="5143672"/>
                  <a:pt x="2716008" y="5143647"/>
                  <a:pt x="2709599" y="5145416"/>
                </a:cubicBezTo>
                <a:cubicBezTo>
                  <a:pt x="2691337" y="5155744"/>
                  <a:pt x="2674953" y="5144170"/>
                  <a:pt x="2643019" y="5144002"/>
                </a:cubicBezTo>
                <a:lnTo>
                  <a:pt x="2605306" y="5145401"/>
                </a:lnTo>
                <a:cubicBezTo>
                  <a:pt x="2598456" y="5139894"/>
                  <a:pt x="2544492" y="5137937"/>
                  <a:pt x="2540666" y="5130474"/>
                </a:cubicBezTo>
                <a:cubicBezTo>
                  <a:pt x="2520890" y="5122976"/>
                  <a:pt x="2520818" y="5104076"/>
                  <a:pt x="2490181" y="5096885"/>
                </a:cubicBezTo>
                <a:cubicBezTo>
                  <a:pt x="2473666" y="5089694"/>
                  <a:pt x="2482843" y="5107802"/>
                  <a:pt x="2441578" y="5087331"/>
                </a:cubicBezTo>
                <a:cubicBezTo>
                  <a:pt x="2404207" y="5055658"/>
                  <a:pt x="2246399" y="5032666"/>
                  <a:pt x="2239061" y="4977592"/>
                </a:cubicBezTo>
                <a:cubicBezTo>
                  <a:pt x="2172141" y="4959717"/>
                  <a:pt x="2228317" y="4960563"/>
                  <a:pt x="2138397" y="4945422"/>
                </a:cubicBezTo>
                <a:cubicBezTo>
                  <a:pt x="2058643" y="4932605"/>
                  <a:pt x="1820980" y="4910463"/>
                  <a:pt x="1766888" y="4891159"/>
                </a:cubicBezTo>
                <a:cubicBezTo>
                  <a:pt x="1693746" y="4881380"/>
                  <a:pt x="1731387" y="4880829"/>
                  <a:pt x="1699544" y="4886748"/>
                </a:cubicBezTo>
                <a:cubicBezTo>
                  <a:pt x="1645920" y="4895473"/>
                  <a:pt x="1642875" y="4877798"/>
                  <a:pt x="1607580" y="4879045"/>
                </a:cubicBezTo>
                <a:cubicBezTo>
                  <a:pt x="1555088" y="4865773"/>
                  <a:pt x="1453749" y="4859346"/>
                  <a:pt x="1384598" y="4845217"/>
                </a:cubicBezTo>
                <a:cubicBezTo>
                  <a:pt x="1326341" y="4835627"/>
                  <a:pt x="1315092" y="4821514"/>
                  <a:pt x="1258391" y="4816554"/>
                </a:cubicBezTo>
                <a:cubicBezTo>
                  <a:pt x="1226403" y="4808063"/>
                  <a:pt x="1218929" y="4802264"/>
                  <a:pt x="1192670" y="4794273"/>
                </a:cubicBezTo>
                <a:cubicBezTo>
                  <a:pt x="1172212" y="4781098"/>
                  <a:pt x="1134543" y="4780537"/>
                  <a:pt x="1100484" y="4773564"/>
                </a:cubicBezTo>
                <a:cubicBezTo>
                  <a:pt x="1083354" y="4772013"/>
                  <a:pt x="1065276" y="4777578"/>
                  <a:pt x="1028112" y="4767096"/>
                </a:cubicBezTo>
                <a:cubicBezTo>
                  <a:pt x="999846" y="4759146"/>
                  <a:pt x="967016" y="4743196"/>
                  <a:pt x="963745" y="4764863"/>
                </a:cubicBezTo>
                <a:cubicBezTo>
                  <a:pt x="935062" y="4736624"/>
                  <a:pt x="945601" y="4756035"/>
                  <a:pt x="908364" y="4755572"/>
                </a:cubicBezTo>
                <a:cubicBezTo>
                  <a:pt x="831301" y="4740343"/>
                  <a:pt x="772395" y="4745078"/>
                  <a:pt x="699185" y="4729739"/>
                </a:cubicBezTo>
                <a:cubicBezTo>
                  <a:pt x="680644" y="4710950"/>
                  <a:pt x="671269" y="4756745"/>
                  <a:pt x="624173" y="4712819"/>
                </a:cubicBezTo>
                <a:cubicBezTo>
                  <a:pt x="620673" y="4715011"/>
                  <a:pt x="605890" y="4702494"/>
                  <a:pt x="587551" y="4697060"/>
                </a:cubicBezTo>
                <a:cubicBezTo>
                  <a:pt x="569213" y="4691626"/>
                  <a:pt x="529126" y="4697683"/>
                  <a:pt x="514142" y="4680213"/>
                </a:cubicBezTo>
                <a:cubicBezTo>
                  <a:pt x="490554" y="4678007"/>
                  <a:pt x="455880" y="4670399"/>
                  <a:pt x="435429" y="4669695"/>
                </a:cubicBezTo>
                <a:cubicBezTo>
                  <a:pt x="414978" y="4668991"/>
                  <a:pt x="413693" y="4665510"/>
                  <a:pt x="398498" y="4661863"/>
                </a:cubicBezTo>
                <a:lnTo>
                  <a:pt x="391864" y="4657306"/>
                </a:lnTo>
                <a:lnTo>
                  <a:pt x="393991" y="4656812"/>
                </a:lnTo>
                <a:cubicBezTo>
                  <a:pt x="393161" y="4656323"/>
                  <a:pt x="391036" y="4655963"/>
                  <a:pt x="390744" y="4656537"/>
                </a:cubicBezTo>
                <a:lnTo>
                  <a:pt x="391864" y="4657306"/>
                </a:lnTo>
                <a:lnTo>
                  <a:pt x="389463" y="4657864"/>
                </a:lnTo>
                <a:cubicBezTo>
                  <a:pt x="384571" y="4657809"/>
                  <a:pt x="375254" y="4657079"/>
                  <a:pt x="358382" y="4654871"/>
                </a:cubicBezTo>
                <a:cubicBezTo>
                  <a:pt x="339824" y="4647350"/>
                  <a:pt x="313263" y="4650730"/>
                  <a:pt x="294208" y="4644982"/>
                </a:cubicBezTo>
                <a:cubicBezTo>
                  <a:pt x="275153" y="4639233"/>
                  <a:pt x="255232" y="4631558"/>
                  <a:pt x="240522" y="4627439"/>
                </a:cubicBezTo>
                <a:cubicBezTo>
                  <a:pt x="212762" y="4619907"/>
                  <a:pt x="228727" y="4611264"/>
                  <a:pt x="188294" y="4613207"/>
                </a:cubicBezTo>
                <a:cubicBezTo>
                  <a:pt x="165514" y="4608090"/>
                  <a:pt x="132086" y="4618695"/>
                  <a:pt x="107016" y="4612605"/>
                </a:cubicBezTo>
                <a:cubicBezTo>
                  <a:pt x="79461" y="4604732"/>
                  <a:pt x="82214" y="4605717"/>
                  <a:pt x="48463" y="4601378"/>
                </a:cubicBezTo>
                <a:lnTo>
                  <a:pt x="0" y="4601647"/>
                </a:lnTo>
                <a:close/>
              </a:path>
            </a:pathLst>
          </a:custGeom>
        </p:spPr>
      </p:pic>
      <p:pic>
        <p:nvPicPr>
          <p:cNvPr id="3" name="Picture 2" descr="Logo&#10;&#10;Description automatically generated">
            <a:extLst>
              <a:ext uri="{FF2B5EF4-FFF2-40B4-BE49-F238E27FC236}">
                <a16:creationId xmlns:a16="http://schemas.microsoft.com/office/drawing/2014/main" id="{07EAFD1C-C3FA-0B1D-01DD-6D1D08CAAAA5}"/>
              </a:ext>
            </a:extLst>
          </p:cNvPr>
          <p:cNvPicPr/>
          <p:nvPr/>
        </p:nvPicPr>
        <p:blipFill>
          <a:blip r:embed="rId7">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929295783"/>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245072" y="1289765"/>
            <a:ext cx="3651101" cy="4270963"/>
          </a:xfrm>
        </p:spPr>
        <p:txBody>
          <a:bodyPr anchor="ctr">
            <a:normAutofit/>
          </a:bodyPr>
          <a:lstStyle/>
          <a:p>
            <a:pPr algn="ctr"/>
            <a:r>
              <a:rPr lang="en-US" sz="4800">
                <a:solidFill>
                  <a:srgbClr val="FFFFFF"/>
                </a:solidFill>
              </a:rPr>
              <a:t>Participants</a:t>
            </a:r>
          </a:p>
        </p:txBody>
      </p:sp>
      <p:sp>
        <p:nvSpPr>
          <p:cNvPr id="2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3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r>
              <a:rPr lang="en-US" sz="2000">
                <a:solidFill>
                  <a:schemeClr val="tx1">
                    <a:alpha val="80000"/>
                  </a:schemeClr>
                </a:solidFill>
              </a:rPr>
              <a:t>There were a total of 69 survey responses.​</a:t>
            </a:r>
          </a:p>
          <a:p>
            <a:r>
              <a:rPr lang="en-US" sz="2000">
                <a:solidFill>
                  <a:schemeClr val="tx1">
                    <a:alpha val="80000"/>
                  </a:schemeClr>
                </a:solidFill>
              </a:rPr>
              <a:t>25 participants passed the screener. The following results reflect their responses.</a:t>
            </a:r>
          </a:p>
        </p:txBody>
      </p:sp>
      <p:sp>
        <p:nvSpPr>
          <p:cNvPr id="3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35" name="Straight Connector 3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53D81939-2D90-5EB5-37D5-7606624F3244}"/>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707381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49">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6103" y="381935"/>
            <a:ext cx="5908006" cy="2344840"/>
          </a:xfrm>
        </p:spPr>
        <p:txBody>
          <a:bodyPr anchor="b">
            <a:normAutofit/>
          </a:bodyPr>
          <a:lstStyle/>
          <a:p>
            <a:r>
              <a:rPr lang="en-US" sz="5200"/>
              <a:t>How interested are you in Virtual Reality (VR)?</a:t>
            </a:r>
          </a:p>
        </p:txBody>
      </p:sp>
      <p:grpSp>
        <p:nvGrpSpPr>
          <p:cNvPr id="59" name="Group 51">
            <a:extLst>
              <a:ext uri="{FF2B5EF4-FFF2-40B4-BE49-F238E27FC236}">
                <a16:creationId xmlns:a16="http://schemas.microsoft.com/office/drawing/2014/main" id="{346CC5EB-AAA4-4BDD-8563-4422D874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5910" y="1229685"/>
            <a:ext cx="465458" cy="872153"/>
            <a:chOff x="6655910" y="1229685"/>
            <a:chExt cx="465458" cy="872153"/>
          </a:xfrm>
        </p:grpSpPr>
        <p:sp>
          <p:nvSpPr>
            <p:cNvPr id="53"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60"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55"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6103" y="3096039"/>
            <a:ext cx="5908007" cy="2888627"/>
          </a:xfrm>
        </p:spPr>
        <p:txBody>
          <a:bodyPr anchor="t">
            <a:normAutofit/>
          </a:bodyPr>
          <a:lstStyle/>
          <a:p>
            <a:r>
              <a:rPr lang="en-US" sz="2000">
                <a:solidFill>
                  <a:schemeClr val="tx1">
                    <a:alpha val="80000"/>
                  </a:schemeClr>
                </a:solidFill>
              </a:rPr>
              <a:t>88% of participants were interested in Virtual Reality.​</a:t>
            </a:r>
          </a:p>
        </p:txBody>
      </p:sp>
      <p:pic>
        <p:nvPicPr>
          <p:cNvPr id="4" name="Picture 3" descr="Icon&#10;&#10;Description automatically generated">
            <a:extLst>
              <a:ext uri="{FF2B5EF4-FFF2-40B4-BE49-F238E27FC236}">
                <a16:creationId xmlns:a16="http://schemas.microsoft.com/office/drawing/2014/main" id="{078E44FF-403F-8707-0531-CEE65CD82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212" y="2142034"/>
            <a:ext cx="4009703" cy="3842632"/>
          </a:xfrm>
          <a:prstGeom prst="rect">
            <a:avLst/>
          </a:prstGeom>
        </p:spPr>
      </p:pic>
      <p:cxnSp>
        <p:nvCxnSpPr>
          <p:cNvPr id="57" name="Straight Connector 5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BA75C7B7-1CFB-CC51-6609-B6C09748B649}"/>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892910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6103" y="381935"/>
            <a:ext cx="5908006" cy="2344840"/>
          </a:xfrm>
        </p:spPr>
        <p:txBody>
          <a:bodyPr anchor="b">
            <a:normAutofit/>
          </a:bodyPr>
          <a:lstStyle/>
          <a:p>
            <a:r>
              <a:rPr lang="en-US" sz="4800"/>
              <a:t>How interested are you in Augmented Reality (AR)?</a:t>
            </a:r>
          </a:p>
        </p:txBody>
      </p:sp>
      <p:grpSp>
        <p:nvGrpSpPr>
          <p:cNvPr id="52" name="Group 51">
            <a:extLst>
              <a:ext uri="{FF2B5EF4-FFF2-40B4-BE49-F238E27FC236}">
                <a16:creationId xmlns:a16="http://schemas.microsoft.com/office/drawing/2014/main" id="{346CC5EB-AAA4-4BDD-8563-4422D874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5910" y="1229685"/>
            <a:ext cx="465458" cy="872153"/>
            <a:chOff x="6655910" y="1229685"/>
            <a:chExt cx="465458" cy="872153"/>
          </a:xfrm>
        </p:grpSpPr>
        <p:sp>
          <p:nvSpPr>
            <p:cNvPr id="53"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54"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55"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6103" y="3096039"/>
            <a:ext cx="5908007" cy="2888627"/>
          </a:xfrm>
        </p:spPr>
        <p:txBody>
          <a:bodyPr anchor="t">
            <a:normAutofit/>
          </a:bodyPr>
          <a:lstStyle/>
          <a:p>
            <a:r>
              <a:rPr lang="en-US" sz="2000">
                <a:solidFill>
                  <a:schemeClr val="tx1">
                    <a:alpha val="80000"/>
                  </a:schemeClr>
                </a:solidFill>
              </a:rPr>
              <a:t>76% of participants were interested in Augmented Reality. ​</a:t>
            </a:r>
          </a:p>
        </p:txBody>
      </p:sp>
      <p:pic>
        <p:nvPicPr>
          <p:cNvPr id="4" name="Picture 3" descr="Icon&#10;&#10;Description automatically generated">
            <a:extLst>
              <a:ext uri="{FF2B5EF4-FFF2-40B4-BE49-F238E27FC236}">
                <a16:creationId xmlns:a16="http://schemas.microsoft.com/office/drawing/2014/main" id="{FFFAD94D-CD6C-C58F-7E4A-DBCDA3F5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212" y="2152476"/>
            <a:ext cx="4009703" cy="3832190"/>
          </a:xfrm>
          <a:prstGeom prst="rect">
            <a:avLst/>
          </a:prstGeom>
        </p:spPr>
      </p:pic>
      <p:cxnSp>
        <p:nvCxnSpPr>
          <p:cNvPr id="57" name="Straight Connector 5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BD4060CD-2D2C-63AA-B1BA-69416ACE17A9}"/>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814101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6103" y="381935"/>
            <a:ext cx="5908006" cy="2344840"/>
          </a:xfrm>
        </p:spPr>
        <p:txBody>
          <a:bodyPr vert="horz" lIns="91440" tIns="45720" rIns="91440" bIns="45720" rtlCol="0" anchor="b">
            <a:normAutofit/>
          </a:bodyPr>
          <a:lstStyle/>
          <a:p>
            <a:r>
              <a:rPr lang="en-US" sz="3100" kern="1200">
                <a:latin typeface="+mj-lt"/>
                <a:ea typeface="+mj-ea"/>
                <a:cs typeface="+mj-cs"/>
              </a:rPr>
              <a:t>How interested would you be in trying a Virtual Reality (VR) beauty store experience? (Beauty store that simulates a physical shopping experience)</a:t>
            </a:r>
          </a:p>
        </p:txBody>
      </p:sp>
      <p:grpSp>
        <p:nvGrpSpPr>
          <p:cNvPr id="53" name="Group 52">
            <a:extLst>
              <a:ext uri="{FF2B5EF4-FFF2-40B4-BE49-F238E27FC236}">
                <a16:creationId xmlns:a16="http://schemas.microsoft.com/office/drawing/2014/main" id="{346CC5EB-AAA4-4BDD-8563-4422D874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5910" y="1229685"/>
            <a:ext cx="465458" cy="872153"/>
            <a:chOff x="6655910" y="1229685"/>
            <a:chExt cx="465458" cy="872153"/>
          </a:xfrm>
        </p:grpSpPr>
        <p:sp>
          <p:nvSpPr>
            <p:cNvPr id="54"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55"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56"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6103" y="3096039"/>
            <a:ext cx="5908007" cy="2888627"/>
          </a:xfrm>
        </p:spPr>
        <p:txBody>
          <a:bodyPr vert="horz" lIns="91440" tIns="45720" rIns="91440" bIns="45720" rtlCol="0" anchor="t">
            <a:normAutofit/>
          </a:bodyPr>
          <a:lstStyle/>
          <a:p>
            <a:pPr marL="0" indent="0">
              <a:buNone/>
            </a:pPr>
            <a:r>
              <a:rPr lang="en-US" sz="2000" kern="1200">
                <a:solidFill>
                  <a:schemeClr val="tx1">
                    <a:alpha val="80000"/>
                  </a:schemeClr>
                </a:solidFill>
                <a:latin typeface="+mn-lt"/>
                <a:ea typeface="+mn-ea"/>
                <a:cs typeface="+mn-cs"/>
              </a:rPr>
              <a:t>72% of participants were interested in trying a Virtual Reality beauty store shopping experience.​</a:t>
            </a:r>
          </a:p>
        </p:txBody>
      </p:sp>
      <p:pic>
        <p:nvPicPr>
          <p:cNvPr id="4" name="Picture 3" descr="Icon&#10;&#10;Description automatically generated">
            <a:extLst>
              <a:ext uri="{FF2B5EF4-FFF2-40B4-BE49-F238E27FC236}">
                <a16:creationId xmlns:a16="http://schemas.microsoft.com/office/drawing/2014/main" id="{0712132E-522E-56A7-4F55-3872C13FD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212" y="2154615"/>
            <a:ext cx="4009703" cy="3822235"/>
          </a:xfrm>
          <a:prstGeom prst="rect">
            <a:avLst/>
          </a:prstGeom>
        </p:spPr>
      </p:pic>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36B9C866-B2EA-F23A-AAAE-4DC622C673B4}"/>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196614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6103" y="381935"/>
            <a:ext cx="5908006" cy="2344840"/>
          </a:xfrm>
        </p:spPr>
        <p:txBody>
          <a:bodyPr anchor="b">
            <a:normAutofit/>
          </a:bodyPr>
          <a:lstStyle/>
          <a:p>
            <a:r>
              <a:rPr lang="en-US" sz="2200"/>
              <a:t>How interested are you in trying an Augmented Reality (AR) feature that provides skincare product recommendations? (Virtual feature that assesses your skin type to recommend products customized for you)</a:t>
            </a:r>
          </a:p>
        </p:txBody>
      </p:sp>
      <p:grpSp>
        <p:nvGrpSpPr>
          <p:cNvPr id="66" name="Group 65">
            <a:extLst>
              <a:ext uri="{FF2B5EF4-FFF2-40B4-BE49-F238E27FC236}">
                <a16:creationId xmlns:a16="http://schemas.microsoft.com/office/drawing/2014/main" id="{346CC5EB-AAA4-4BDD-8563-4422D874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5910" y="1229685"/>
            <a:ext cx="465458" cy="872153"/>
            <a:chOff x="6655910" y="1229685"/>
            <a:chExt cx="465458" cy="872153"/>
          </a:xfrm>
        </p:grpSpPr>
        <p:sp>
          <p:nvSpPr>
            <p:cNvPr id="67"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68"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69"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6103" y="3096039"/>
            <a:ext cx="5908007" cy="2888627"/>
          </a:xfrm>
        </p:spPr>
        <p:txBody>
          <a:bodyPr anchor="t">
            <a:normAutofit/>
          </a:bodyPr>
          <a:lstStyle/>
          <a:p>
            <a:r>
              <a:rPr lang="en-US" sz="2000">
                <a:solidFill>
                  <a:schemeClr val="tx1">
                    <a:alpha val="80000"/>
                  </a:schemeClr>
                </a:solidFill>
              </a:rPr>
              <a:t>80% of participants were interested in trying an Augmented Reality feature that provides skincare product recommendations.​</a:t>
            </a:r>
          </a:p>
        </p:txBody>
      </p:sp>
      <p:pic>
        <p:nvPicPr>
          <p:cNvPr id="33" name="Picture 32" descr="Icon&#10;&#10;Description automatically generated">
            <a:extLst>
              <a:ext uri="{FF2B5EF4-FFF2-40B4-BE49-F238E27FC236}">
                <a16:creationId xmlns:a16="http://schemas.microsoft.com/office/drawing/2014/main" id="{94203ED5-CF79-6B3C-46BC-02903D87A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212" y="2152476"/>
            <a:ext cx="4009703" cy="3832190"/>
          </a:xfrm>
          <a:prstGeom prst="rect">
            <a:avLst/>
          </a:prstGeom>
        </p:spPr>
      </p:pic>
      <p:cxnSp>
        <p:nvCxnSpPr>
          <p:cNvPr id="71" name="Straight Connector 7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FFA167B6-A5CE-8F71-B1DD-022A9BEECCB9}"/>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38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6103" y="381935"/>
            <a:ext cx="5908006" cy="2344840"/>
          </a:xfrm>
        </p:spPr>
        <p:txBody>
          <a:bodyPr vert="horz" lIns="91440" tIns="45720" rIns="91440" bIns="45720" rtlCol="0" anchor="b">
            <a:normAutofit/>
          </a:bodyPr>
          <a:lstStyle/>
          <a:p>
            <a:r>
              <a:rPr lang="en-US" sz="4800" kern="1200">
                <a:latin typeface="+mj-lt"/>
                <a:ea typeface="+mj-ea"/>
                <a:cs typeface="+mj-cs"/>
              </a:rPr>
              <a:t>Have you experienced Virtual Reality (VR) before?</a:t>
            </a:r>
          </a:p>
        </p:txBody>
      </p:sp>
      <p:grpSp>
        <p:nvGrpSpPr>
          <p:cNvPr id="53" name="Group 52">
            <a:extLst>
              <a:ext uri="{FF2B5EF4-FFF2-40B4-BE49-F238E27FC236}">
                <a16:creationId xmlns:a16="http://schemas.microsoft.com/office/drawing/2014/main" id="{346CC5EB-AAA4-4BDD-8563-4422D874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5910" y="1229685"/>
            <a:ext cx="465458" cy="872153"/>
            <a:chOff x="6655910" y="1229685"/>
            <a:chExt cx="465458" cy="872153"/>
          </a:xfrm>
        </p:grpSpPr>
        <p:sp>
          <p:nvSpPr>
            <p:cNvPr id="54"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55"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56"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6103" y="3096039"/>
            <a:ext cx="5908007" cy="2888627"/>
          </a:xfrm>
        </p:spPr>
        <p:txBody>
          <a:bodyPr vert="horz" lIns="91440" tIns="45720" rIns="91440" bIns="45720" rtlCol="0" anchor="t">
            <a:normAutofit/>
          </a:bodyPr>
          <a:lstStyle/>
          <a:p>
            <a:pPr marL="0" indent="0">
              <a:buNone/>
            </a:pPr>
            <a:r>
              <a:rPr lang="en-US" sz="2000" kern="1200">
                <a:solidFill>
                  <a:schemeClr val="tx1">
                    <a:alpha val="80000"/>
                  </a:schemeClr>
                </a:solidFill>
                <a:latin typeface="+mn-lt"/>
                <a:ea typeface="+mn-ea"/>
                <a:cs typeface="+mn-cs"/>
              </a:rPr>
              <a:t>68% of participants had experienced Virtual Reality before.​</a:t>
            </a:r>
          </a:p>
        </p:txBody>
      </p:sp>
      <p:pic>
        <p:nvPicPr>
          <p:cNvPr id="4" name="Picture 3" descr="Icon&#10;&#10;Description automatically generated">
            <a:extLst>
              <a:ext uri="{FF2B5EF4-FFF2-40B4-BE49-F238E27FC236}">
                <a16:creationId xmlns:a16="http://schemas.microsoft.com/office/drawing/2014/main" id="{675BFA98-324C-36F5-3580-2EEE9C41B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212" y="2142034"/>
            <a:ext cx="4009703" cy="3842632"/>
          </a:xfrm>
          <a:prstGeom prst="rect">
            <a:avLst/>
          </a:prstGeom>
        </p:spPr>
      </p:pic>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CBCCDE21-2F8C-F711-42C1-7B7604648084}"/>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7691875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6103" y="381935"/>
            <a:ext cx="5908006" cy="2344840"/>
          </a:xfrm>
        </p:spPr>
        <p:txBody>
          <a:bodyPr vert="horz" lIns="91440" tIns="45720" rIns="91440" bIns="45720" rtlCol="0" anchor="b">
            <a:normAutofit/>
          </a:bodyPr>
          <a:lstStyle/>
          <a:p>
            <a:r>
              <a:rPr lang="en-US" sz="4300" kern="1200">
                <a:latin typeface="+mj-lt"/>
                <a:ea typeface="+mj-ea"/>
                <a:cs typeface="+mj-cs"/>
              </a:rPr>
              <a:t>Have you experienced Augmented Reality (AR) before?</a:t>
            </a:r>
          </a:p>
        </p:txBody>
      </p:sp>
      <p:grpSp>
        <p:nvGrpSpPr>
          <p:cNvPr id="53" name="Group 52">
            <a:extLst>
              <a:ext uri="{FF2B5EF4-FFF2-40B4-BE49-F238E27FC236}">
                <a16:creationId xmlns:a16="http://schemas.microsoft.com/office/drawing/2014/main" id="{346CC5EB-AAA4-4BDD-8563-4422D874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5910" y="1229685"/>
            <a:ext cx="465458" cy="872153"/>
            <a:chOff x="6655910" y="1229685"/>
            <a:chExt cx="465458" cy="872153"/>
          </a:xfrm>
        </p:grpSpPr>
        <p:sp>
          <p:nvSpPr>
            <p:cNvPr id="54"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55"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56"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6103" y="3096039"/>
            <a:ext cx="5908007" cy="2888627"/>
          </a:xfrm>
        </p:spPr>
        <p:txBody>
          <a:bodyPr vert="horz" lIns="91440" tIns="45720" rIns="91440" bIns="45720" rtlCol="0" anchor="t">
            <a:normAutofit/>
          </a:bodyPr>
          <a:lstStyle/>
          <a:p>
            <a:pPr marL="0" indent="0">
              <a:buNone/>
            </a:pPr>
            <a:r>
              <a:rPr lang="en-US" sz="2000" kern="1200">
                <a:solidFill>
                  <a:schemeClr val="tx1">
                    <a:alpha val="80000"/>
                  </a:schemeClr>
                </a:solidFill>
                <a:latin typeface="+mn-lt"/>
                <a:ea typeface="+mn-ea"/>
                <a:cs typeface="+mn-cs"/>
              </a:rPr>
              <a:t>40% of participants had experienced Augmented Reality before.​</a:t>
            </a:r>
          </a:p>
        </p:txBody>
      </p:sp>
      <p:pic>
        <p:nvPicPr>
          <p:cNvPr id="4" name="Picture 3" descr="Icon&#10;&#10;Description automatically generated">
            <a:extLst>
              <a:ext uri="{FF2B5EF4-FFF2-40B4-BE49-F238E27FC236}">
                <a16:creationId xmlns:a16="http://schemas.microsoft.com/office/drawing/2014/main" id="{1781B0AE-BC73-7B25-2566-0E49C9EA3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212" y="2142034"/>
            <a:ext cx="4009703" cy="3842632"/>
          </a:xfrm>
          <a:prstGeom prst="rect">
            <a:avLst/>
          </a:prstGeom>
        </p:spPr>
      </p:pic>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5071D5E7-0FE8-3765-CF63-7A1BCDDB93C4}"/>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5407857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6103" y="381935"/>
            <a:ext cx="5908006" cy="2344840"/>
          </a:xfrm>
        </p:spPr>
        <p:txBody>
          <a:bodyPr vert="horz" lIns="91440" tIns="45720" rIns="91440" bIns="45720" rtlCol="0" anchor="b">
            <a:normAutofit/>
          </a:bodyPr>
          <a:lstStyle/>
          <a:p>
            <a:r>
              <a:rPr lang="en-US" sz="3500" kern="1200">
                <a:latin typeface="+mj-lt"/>
                <a:ea typeface="+mj-ea"/>
                <a:cs typeface="+mj-cs"/>
              </a:rPr>
              <a:t>How often do you shop for beauty products online? (Beauty products include skincare and makeup)</a:t>
            </a:r>
          </a:p>
        </p:txBody>
      </p:sp>
      <p:grpSp>
        <p:nvGrpSpPr>
          <p:cNvPr id="53" name="Group 52">
            <a:extLst>
              <a:ext uri="{FF2B5EF4-FFF2-40B4-BE49-F238E27FC236}">
                <a16:creationId xmlns:a16="http://schemas.microsoft.com/office/drawing/2014/main" id="{346CC5EB-AAA4-4BDD-8563-4422D874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5910" y="1229685"/>
            <a:ext cx="465458" cy="872153"/>
            <a:chOff x="6655910" y="1229685"/>
            <a:chExt cx="465458" cy="872153"/>
          </a:xfrm>
        </p:grpSpPr>
        <p:sp>
          <p:nvSpPr>
            <p:cNvPr id="54"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55"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56"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6103" y="3096039"/>
            <a:ext cx="5908007" cy="2888627"/>
          </a:xfrm>
        </p:spPr>
        <p:txBody>
          <a:bodyPr vert="horz" lIns="91440" tIns="45720" rIns="91440" bIns="45720" rtlCol="0" anchor="t">
            <a:normAutofit/>
          </a:bodyPr>
          <a:lstStyle/>
          <a:p>
            <a:pPr marL="0" indent="0">
              <a:buNone/>
            </a:pPr>
            <a:r>
              <a:rPr lang="en-US" sz="2000" kern="1200">
                <a:solidFill>
                  <a:schemeClr val="tx1">
                    <a:alpha val="80000"/>
                  </a:schemeClr>
                </a:solidFill>
                <a:latin typeface="+mn-lt"/>
                <a:ea typeface="+mn-ea"/>
                <a:cs typeface="+mn-cs"/>
              </a:rPr>
              <a:t>68% of participants stated that they shop for beauty products 1-2 times a month online.​</a:t>
            </a:r>
          </a:p>
        </p:txBody>
      </p:sp>
      <p:pic>
        <p:nvPicPr>
          <p:cNvPr id="4" name="Picture 3" descr="Icon&#10;&#10;Description automatically generated">
            <a:extLst>
              <a:ext uri="{FF2B5EF4-FFF2-40B4-BE49-F238E27FC236}">
                <a16:creationId xmlns:a16="http://schemas.microsoft.com/office/drawing/2014/main" id="{6ECA212B-BBD6-62A6-DC1C-E2EBB13E5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212" y="2142034"/>
            <a:ext cx="4009703" cy="3842632"/>
          </a:xfrm>
          <a:prstGeom prst="rect">
            <a:avLst/>
          </a:prstGeom>
        </p:spPr>
      </p:pic>
      <p:cxnSp>
        <p:nvCxnSpPr>
          <p:cNvPr id="58" name="Straight Connector 5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DC5A041C-03C7-AC35-741A-247A0E332794}"/>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4854135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188069" y="381935"/>
            <a:ext cx="4008583" cy="5974414"/>
          </a:xfrm>
        </p:spPr>
        <p:txBody>
          <a:bodyPr anchor="ctr">
            <a:normAutofit/>
          </a:bodyPr>
          <a:lstStyle/>
          <a:p>
            <a:r>
              <a:rPr lang="en-US" sz="3800">
                <a:solidFill>
                  <a:srgbClr val="FFFFFF"/>
                </a:solidFill>
              </a:rPr>
              <a:t>Do you have concerns about your skin that you consider when looking for beauty products? (Beauty products include skincare and makeup)</a:t>
            </a:r>
          </a:p>
        </p:txBody>
      </p:sp>
      <p:grpSp>
        <p:nvGrpSpPr>
          <p:cNvPr id="52" name="Group 5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5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5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r>
              <a:rPr lang="en-US" sz="2000">
                <a:solidFill>
                  <a:schemeClr val="tx1">
                    <a:alpha val="80000"/>
                  </a:schemeClr>
                </a:solidFill>
              </a:rPr>
              <a:t>“Prevent aging”​</a:t>
            </a:r>
          </a:p>
          <a:p>
            <a:r>
              <a:rPr lang="en-US" sz="2000">
                <a:solidFill>
                  <a:schemeClr val="tx1">
                    <a:alpha val="80000"/>
                  </a:schemeClr>
                </a:solidFill>
              </a:rPr>
              <a:t>“I have sensitive skin that is very oily.”​</a:t>
            </a:r>
          </a:p>
          <a:p>
            <a:r>
              <a:rPr lang="en-US" sz="2000">
                <a:solidFill>
                  <a:schemeClr val="tx1">
                    <a:alpha val="80000"/>
                  </a:schemeClr>
                </a:solidFill>
              </a:rPr>
              <a:t>“Dry, sensitive skin, fair skin”​</a:t>
            </a:r>
          </a:p>
          <a:p>
            <a:r>
              <a:rPr lang="en-US" sz="2000">
                <a:solidFill>
                  <a:schemeClr val="tx1">
                    <a:alpha val="80000"/>
                  </a:schemeClr>
                </a:solidFill>
              </a:rPr>
              <a:t> “I tend to look for products that don’t harm acne prone skin.”​</a:t>
            </a:r>
          </a:p>
          <a:p>
            <a:r>
              <a:rPr lang="en-US" sz="2000">
                <a:solidFill>
                  <a:schemeClr val="tx1">
                    <a:alpha val="80000"/>
                  </a:schemeClr>
                </a:solidFill>
              </a:rPr>
              <a:t>“Yes, mainly with shade matching.”​</a:t>
            </a:r>
          </a:p>
          <a:p>
            <a:r>
              <a:rPr lang="en-US" sz="2000">
                <a:solidFill>
                  <a:schemeClr val="tx1">
                    <a:alpha val="80000"/>
                  </a:schemeClr>
                </a:solidFill>
              </a:rPr>
              <a:t>“I have concerns with getting the right product for my skin type”​</a:t>
            </a:r>
          </a:p>
          <a:p>
            <a:r>
              <a:rPr lang="en-US" sz="2000">
                <a:solidFill>
                  <a:schemeClr val="tx1">
                    <a:alpha val="80000"/>
                  </a:schemeClr>
                </a:solidFill>
              </a:rPr>
              <a:t>“Rosacea and sensitive skin”</a:t>
            </a:r>
          </a:p>
        </p:txBody>
      </p:sp>
      <p:cxnSp>
        <p:nvCxnSpPr>
          <p:cNvPr id="57" name="Straight Connector 5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42E053BC-6547-B456-1108-2043DE036DD7}"/>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306896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6103" y="381935"/>
            <a:ext cx="5908006" cy="2344840"/>
          </a:xfrm>
        </p:spPr>
        <p:txBody>
          <a:bodyPr anchor="b">
            <a:normAutofit/>
          </a:bodyPr>
          <a:lstStyle/>
          <a:p>
            <a:r>
              <a:rPr lang="en-US" sz="3100"/>
              <a:t>Would you be interested in a chat feature to interact with other customers in a Virtual Reality (VR) beauty store?</a:t>
            </a:r>
          </a:p>
        </p:txBody>
      </p:sp>
      <p:grpSp>
        <p:nvGrpSpPr>
          <p:cNvPr id="49" name="Group 48">
            <a:extLst>
              <a:ext uri="{FF2B5EF4-FFF2-40B4-BE49-F238E27FC236}">
                <a16:creationId xmlns:a16="http://schemas.microsoft.com/office/drawing/2014/main" id="{346CC5EB-AAA4-4BDD-8563-4422D874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5910" y="1229685"/>
            <a:ext cx="465458" cy="872153"/>
            <a:chOff x="6655910" y="1229685"/>
            <a:chExt cx="465458" cy="872153"/>
          </a:xfrm>
        </p:grpSpPr>
        <p:sp>
          <p:nvSpPr>
            <p:cNvPr id="50"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51"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52"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6103" y="3096039"/>
            <a:ext cx="5908007" cy="2888627"/>
          </a:xfrm>
        </p:spPr>
        <p:txBody>
          <a:bodyPr anchor="t">
            <a:normAutofit/>
          </a:bodyPr>
          <a:lstStyle/>
          <a:p>
            <a:r>
              <a:rPr lang="en-US" sz="2000">
                <a:solidFill>
                  <a:schemeClr val="tx1">
                    <a:alpha val="80000"/>
                  </a:schemeClr>
                </a:solidFill>
              </a:rPr>
              <a:t>56% of participants were interested in a chat feature to interact with other customers in a Virtual Reality beauty store.​</a:t>
            </a:r>
          </a:p>
        </p:txBody>
      </p:sp>
      <p:pic>
        <p:nvPicPr>
          <p:cNvPr id="4" name="Picture 3" descr="Icon&#10;&#10;Description automatically generated">
            <a:extLst>
              <a:ext uri="{FF2B5EF4-FFF2-40B4-BE49-F238E27FC236}">
                <a16:creationId xmlns:a16="http://schemas.microsoft.com/office/drawing/2014/main" id="{1A9056BC-0C9E-C8CD-8AE7-CD82BBDFC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212" y="2142034"/>
            <a:ext cx="4009703" cy="3842632"/>
          </a:xfrm>
          <a:prstGeom prst="rect">
            <a:avLst/>
          </a:prstGeom>
        </p:spPr>
      </p:pic>
      <p:cxnSp>
        <p:nvCxnSpPr>
          <p:cNvPr id="54" name="Straight Connector 5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85EC1EC1-828D-8211-44FE-40718EEBABB6}"/>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06639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141D-CAD7-B4BB-E667-6BD278F27057}"/>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a:t>Augmented Reality</a:t>
            </a:r>
          </a:p>
        </p:txBody>
      </p:sp>
      <p:pic>
        <p:nvPicPr>
          <p:cNvPr id="2050" name="Picture 2">
            <a:extLst>
              <a:ext uri="{FF2B5EF4-FFF2-40B4-BE49-F238E27FC236}">
                <a16:creationId xmlns:a16="http://schemas.microsoft.com/office/drawing/2014/main" id="{CB034454-7CAC-6FFD-56F3-1C4C670316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1946" y="1565783"/>
            <a:ext cx="2685705" cy="26857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4BAB2A1-8A8F-7F03-9F4C-5012DF1B013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28518" y="2466851"/>
            <a:ext cx="2685705" cy="17846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A0139C9-7CDB-683C-3CCF-4E76D59CF28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23000" y="954246"/>
            <a:ext cx="2637795" cy="32972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287F7D5-5868-380B-76D8-4EBF7DFBADE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21662" y="2664481"/>
            <a:ext cx="2685706" cy="1587008"/>
          </a:xfrm>
          <a:prstGeom prst="rect">
            <a:avLst/>
          </a:prstGeom>
          <a:noFill/>
          <a:extLst>
            <a:ext uri="{909E8E84-426E-40DD-AFC4-6F175D3DCCD1}">
              <a14:hiddenFill xmlns:a14="http://schemas.microsoft.com/office/drawing/2010/main">
                <a:solidFill>
                  <a:srgbClr val="FFFFFF"/>
                </a:solidFill>
              </a14:hiddenFill>
            </a:ext>
          </a:extLst>
        </p:spPr>
      </p:pic>
      <p:cxnSp>
        <p:nvCxnSpPr>
          <p:cNvPr id="2083" name="Straight Connector 2060">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0895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52516F5C-686F-B9F7-3089-E3926F948161}"/>
              </a:ext>
            </a:extLst>
          </p:cNvPr>
          <p:cNvPicPr/>
          <p:nvPr/>
        </p:nvPicPr>
        <p:blipFill>
          <a:blip r:embed="rId7">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4273547694"/>
      </p:ext>
    </p:extLst>
  </p:cSld>
  <p:clrMapOvr>
    <a:masterClrMapping/>
  </p:clrMapOvr>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646103" y="381935"/>
            <a:ext cx="5908006" cy="2344840"/>
          </a:xfrm>
        </p:spPr>
        <p:txBody>
          <a:bodyPr vert="horz" lIns="91440" tIns="45720" rIns="91440" bIns="45720" rtlCol="0" anchor="b">
            <a:normAutofit/>
          </a:bodyPr>
          <a:lstStyle/>
          <a:p>
            <a:r>
              <a:rPr lang="en-US" sz="3100"/>
              <a:t>How important is it for you to try on beauty products before buying them? (Beauty products include skincare and makeup)</a:t>
            </a:r>
          </a:p>
        </p:txBody>
      </p:sp>
      <p:grpSp>
        <p:nvGrpSpPr>
          <p:cNvPr id="96" name="Group 95">
            <a:extLst>
              <a:ext uri="{FF2B5EF4-FFF2-40B4-BE49-F238E27FC236}">
                <a16:creationId xmlns:a16="http://schemas.microsoft.com/office/drawing/2014/main" id="{346CC5EB-AAA4-4BDD-8563-4422D874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5910" y="1229685"/>
            <a:ext cx="465458" cy="872153"/>
            <a:chOff x="6655910" y="1229685"/>
            <a:chExt cx="465458" cy="872153"/>
          </a:xfrm>
        </p:grpSpPr>
        <p:sp>
          <p:nvSpPr>
            <p:cNvPr id="97"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98"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99"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46103" y="3096039"/>
            <a:ext cx="5908007" cy="2888627"/>
          </a:xfrm>
        </p:spPr>
        <p:txBody>
          <a:bodyPr vert="horz" lIns="91440" tIns="45720" rIns="91440" bIns="45720" rtlCol="0" anchor="t">
            <a:normAutofit/>
          </a:bodyPr>
          <a:lstStyle/>
          <a:p>
            <a:r>
              <a:rPr lang="en-US" sz="2000">
                <a:solidFill>
                  <a:schemeClr val="tx1">
                    <a:alpha val="80000"/>
                  </a:schemeClr>
                </a:solidFill>
              </a:rPr>
              <a:t>88% of participants believed that trying on beauty products before purchasing them is important.​</a:t>
            </a:r>
          </a:p>
        </p:txBody>
      </p:sp>
      <p:pic>
        <p:nvPicPr>
          <p:cNvPr id="4" name="Picture 3" descr="Icon&#10;&#10;Description automatically generated">
            <a:extLst>
              <a:ext uri="{FF2B5EF4-FFF2-40B4-BE49-F238E27FC236}">
                <a16:creationId xmlns:a16="http://schemas.microsoft.com/office/drawing/2014/main" id="{1F8A84AD-B5F0-C617-F7E1-C81BF6EC0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212" y="2142034"/>
            <a:ext cx="4009703" cy="3842632"/>
          </a:xfrm>
          <a:prstGeom prst="rect">
            <a:avLst/>
          </a:prstGeom>
        </p:spPr>
      </p:pic>
      <p:cxnSp>
        <p:nvCxnSpPr>
          <p:cNvPr id="101" name="Straight Connector 10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59C95DF6-F52E-3EB3-9873-C4DC2EA4AFB7}"/>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228665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188069" y="381935"/>
            <a:ext cx="4008583" cy="5974414"/>
          </a:xfrm>
        </p:spPr>
        <p:txBody>
          <a:bodyPr anchor="ctr">
            <a:normAutofit/>
          </a:bodyPr>
          <a:lstStyle/>
          <a:p>
            <a:r>
              <a:rPr lang="en-US" sz="3800">
                <a:solidFill>
                  <a:srgbClr val="FFFFFF"/>
                </a:solidFill>
              </a:rPr>
              <a:t>Please explain your feelings about trying on beauty products before buying them. (Beauty products include skincare and makeup)</a:t>
            </a:r>
          </a:p>
        </p:txBody>
      </p:sp>
      <p:grpSp>
        <p:nvGrpSpPr>
          <p:cNvPr id="26" name="Group 25">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2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2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r>
              <a:rPr lang="en-US" sz="2000">
                <a:solidFill>
                  <a:schemeClr val="tx1">
                    <a:alpha val="80000"/>
                  </a:schemeClr>
                </a:solidFill>
              </a:rPr>
              <a:t>“It is very important for me to be able to sample cosmetics and fragrances. In terms of skincare cleansers and lotions, I would like to know that a product will not irritate or dry out my skin. The scent of skincare products is also very important to me.”​</a:t>
            </a:r>
          </a:p>
          <a:p>
            <a:r>
              <a:rPr lang="en-US" sz="2000">
                <a:solidFill>
                  <a:schemeClr val="tx1">
                    <a:alpha val="80000"/>
                  </a:schemeClr>
                </a:solidFill>
              </a:rPr>
              <a:t>“You should try beauty products before you buy them because it will allow you to know how it will look.”​</a:t>
            </a:r>
          </a:p>
          <a:p>
            <a:r>
              <a:rPr lang="en-US" sz="2000">
                <a:solidFill>
                  <a:schemeClr val="tx1">
                    <a:alpha val="80000"/>
                  </a:schemeClr>
                </a:solidFill>
              </a:rPr>
              <a:t>“I always get nervous buying makeup like concealer and foundation </a:t>
            </a:r>
            <a:r>
              <a:rPr lang="en-US" sz="2000" err="1">
                <a:solidFill>
                  <a:schemeClr val="tx1">
                    <a:alpha val="80000"/>
                  </a:schemeClr>
                </a:solidFill>
              </a:rPr>
              <a:t>online.I</a:t>
            </a:r>
            <a:r>
              <a:rPr lang="en-US" sz="2000">
                <a:solidFill>
                  <a:schemeClr val="tx1">
                    <a:alpha val="80000"/>
                  </a:schemeClr>
                </a:solidFill>
              </a:rPr>
              <a:t> tend to do my research. Same with skin care, I tend to do my research.”</a:t>
            </a:r>
          </a:p>
        </p:txBody>
      </p:sp>
      <p:cxnSp>
        <p:nvCxnSpPr>
          <p:cNvPr id="31" name="Straight Connector 3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FA23A596-9465-DBAF-B340-79BE64D826EA}"/>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4691301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B4BC887-14C5-0AF9-191E-1F5BC4DC6D3B}"/>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5600" kern="1200">
                <a:solidFill>
                  <a:srgbClr val="FFFFFF"/>
                </a:solidFill>
                <a:latin typeface="+mj-lt"/>
                <a:ea typeface="+mj-ea"/>
                <a:cs typeface="+mj-cs"/>
              </a:rPr>
              <a:t>Competitive Analysis</a:t>
            </a:r>
          </a:p>
        </p:txBody>
      </p:sp>
      <p:sp>
        <p:nvSpPr>
          <p:cNvPr id="25"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7"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29"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3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3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35"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cxnSp>
        <p:nvCxnSpPr>
          <p:cNvPr id="37" name="Straight Connector 3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A7175D04-51FD-1458-910E-7A60FE4F2001}"/>
              </a:ext>
            </a:extLst>
          </p:cNvPr>
          <p:cNvPicPr/>
          <p:nvPr/>
        </p:nvPicPr>
        <p:blipFill>
          <a:blip r:embed="rId2">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58607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188069" y="381935"/>
            <a:ext cx="4008583" cy="5974414"/>
          </a:xfrm>
        </p:spPr>
        <p:txBody>
          <a:bodyPr anchor="ctr">
            <a:normAutofit/>
          </a:bodyPr>
          <a:lstStyle/>
          <a:p>
            <a:r>
              <a:rPr lang="en-US" sz="5000">
                <a:solidFill>
                  <a:srgbClr val="FFFFFF"/>
                </a:solidFill>
              </a:rPr>
              <a:t>Competitive Analysis</a:t>
            </a:r>
          </a:p>
        </p:txBody>
      </p:sp>
      <p:grpSp>
        <p:nvGrpSpPr>
          <p:cNvPr id="23" name="Group 2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2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2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2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r>
              <a:rPr lang="en-US" sz="2000">
                <a:solidFill>
                  <a:schemeClr val="tx1">
                    <a:alpha val="80000"/>
                  </a:schemeClr>
                </a:solidFill>
              </a:rPr>
              <a:t>The focus of our competitive analysis is to assess the problems our competitors are solving using AR and VR technology. Some key elements we want to learn more about include:​</a:t>
            </a:r>
          </a:p>
          <a:p>
            <a:pPr lvl="1"/>
            <a:r>
              <a:rPr lang="en-US" sz="2000">
                <a:solidFill>
                  <a:schemeClr val="tx1">
                    <a:alpha val="80000"/>
                  </a:schemeClr>
                </a:solidFill>
              </a:rPr>
              <a:t>How AR and VR technology is incorporated into online shopping​</a:t>
            </a:r>
          </a:p>
          <a:p>
            <a:pPr lvl="1"/>
            <a:r>
              <a:rPr lang="en-US" sz="2000">
                <a:solidFill>
                  <a:schemeClr val="tx1">
                    <a:alpha val="80000"/>
                  </a:schemeClr>
                </a:solidFill>
              </a:rPr>
              <a:t>The impact VR and AR technology had on the consumer</a:t>
            </a:r>
          </a:p>
        </p:txBody>
      </p:sp>
      <p:cxnSp>
        <p:nvCxnSpPr>
          <p:cNvPr id="28" name="Straight Connector 2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D2C0ADE4-5F66-2D1A-5594-24000BCA22E9}"/>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5273493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245072" y="1289765"/>
            <a:ext cx="3651101" cy="4270963"/>
          </a:xfrm>
        </p:spPr>
        <p:txBody>
          <a:bodyPr anchor="ctr">
            <a:normAutofit/>
          </a:bodyPr>
          <a:lstStyle/>
          <a:p>
            <a:r>
              <a:rPr lang="en-US" sz="4300">
                <a:solidFill>
                  <a:srgbClr val="FFFFFF"/>
                </a:solidFill>
              </a:rPr>
              <a:t>Competitive Analysis (Cont.)</a:t>
            </a:r>
          </a:p>
        </p:txBody>
      </p:sp>
      <p:sp>
        <p:nvSpPr>
          <p:cNvPr id="2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pPr lvl="1"/>
            <a:r>
              <a:rPr lang="en-US" sz="2000">
                <a:solidFill>
                  <a:schemeClr val="tx1">
                    <a:alpha val="80000"/>
                  </a:schemeClr>
                </a:solidFill>
              </a:rPr>
              <a:t>Is it easy for the user to locate the AR and VR features available on each competitor's website and app?​</a:t>
            </a:r>
          </a:p>
          <a:p>
            <a:pPr lvl="1"/>
            <a:r>
              <a:rPr lang="en-US" sz="2000">
                <a:solidFill>
                  <a:schemeClr val="tx1">
                    <a:alpha val="80000"/>
                  </a:schemeClr>
                </a:solidFill>
              </a:rPr>
              <a:t>Future plans to expand use of AR and VR technology?</a:t>
            </a:r>
          </a:p>
          <a:p>
            <a:pPr marL="457200" lvl="1" indent="0">
              <a:buNone/>
            </a:pPr>
            <a:r>
              <a:rPr lang="en-US" sz="2000">
                <a:solidFill>
                  <a:schemeClr val="tx1">
                    <a:alpha val="80000"/>
                  </a:schemeClr>
                </a:solidFill>
              </a:rPr>
              <a:t>Understanding how our competitors use AR and VR technology will help us provide a beauty store shopping experience that others wouldn’t find elsewhere.</a:t>
            </a:r>
          </a:p>
        </p:txBody>
      </p:sp>
      <p:sp>
        <p:nvSpPr>
          <p:cNvPr id="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D54902F9-7DB0-3865-6B4E-F9BCDB71515C}"/>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812355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18">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803775" y="1106007"/>
            <a:ext cx="10550025" cy="1182927"/>
          </a:xfrm>
        </p:spPr>
        <p:txBody>
          <a:bodyPr anchor="b">
            <a:normAutofit/>
          </a:bodyPr>
          <a:lstStyle/>
          <a:p>
            <a:r>
              <a:rPr lang="en-US" sz="5600"/>
              <a:t>Potential Competitors</a:t>
            </a:r>
          </a:p>
        </p:txBody>
      </p:sp>
      <p:cxnSp>
        <p:nvCxnSpPr>
          <p:cNvPr id="50" name="Straight Connector 20">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4" name="Content Placeholder 2">
            <a:extLst>
              <a:ext uri="{FF2B5EF4-FFF2-40B4-BE49-F238E27FC236}">
                <a16:creationId xmlns:a16="http://schemas.microsoft.com/office/drawing/2014/main" id="{222E74CF-3F22-EBDF-776E-5653A0C69BCE}"/>
              </a:ext>
            </a:extLst>
          </p:cNvPr>
          <p:cNvGraphicFramePr>
            <a:graphicFrameLocks noGrp="1"/>
          </p:cNvGraphicFramePr>
          <p:nvPr>
            <p:ph idx="1"/>
            <p:extLst>
              <p:ext uri="{D42A27DB-BD31-4B8C-83A1-F6EECF244321}">
                <p14:modId xmlns:p14="http://schemas.microsoft.com/office/powerpoint/2010/main" val="537497862"/>
              </p:ext>
            </p:extLst>
          </p:nvPr>
        </p:nvGraphicFramePr>
        <p:xfrm>
          <a:off x="803775" y="2598947"/>
          <a:ext cx="10550025" cy="3677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1" name="Group 22">
            <a:extLst>
              <a:ext uri="{FF2B5EF4-FFF2-40B4-BE49-F238E27FC236}">
                <a16:creationId xmlns:a16="http://schemas.microsoft.com/office/drawing/2014/main" id="{78350D8D-73D6-4132-89B5-DD52F3962A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88224" y="2325422"/>
            <a:ext cx="465458" cy="872153"/>
            <a:chOff x="11388224" y="2325422"/>
            <a:chExt cx="465458" cy="872153"/>
          </a:xfrm>
        </p:grpSpPr>
        <p:sp>
          <p:nvSpPr>
            <p:cNvPr id="2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3764" y="232542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5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62544" y="255471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8224" y="306986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pSp>
      <p:pic>
        <p:nvPicPr>
          <p:cNvPr id="4" name="Picture 3" descr="Logo&#10;&#10;Description automatically generated">
            <a:extLst>
              <a:ext uri="{FF2B5EF4-FFF2-40B4-BE49-F238E27FC236}">
                <a16:creationId xmlns:a16="http://schemas.microsoft.com/office/drawing/2014/main" id="{CB0C4745-A493-C579-9B2A-8ACF8E4D867F}"/>
              </a:ext>
            </a:extLst>
          </p:cNvPr>
          <p:cNvPicPr/>
          <p:nvPr/>
        </p:nvPicPr>
        <p:blipFill>
          <a:blip r:embed="rId8">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6013367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4447308" y="591344"/>
            <a:ext cx="6906491" cy="5585619"/>
          </a:xfrm>
        </p:spPr>
        <p:txBody>
          <a:bodyPr anchor="ctr">
            <a:normAutofit/>
          </a:bodyPr>
          <a:lstStyle/>
          <a:p>
            <a:r>
              <a:rPr lang="en-US" sz="2000"/>
              <a:t>Direct competitor</a:t>
            </a:r>
          </a:p>
          <a:p>
            <a:r>
              <a:rPr lang="en-US" sz="2000"/>
              <a:t>SPARKED Virtual Experience – VR online store that showcases four specialty beauty brands​</a:t>
            </a:r>
          </a:p>
        </p:txBody>
      </p:sp>
      <p:pic>
        <p:nvPicPr>
          <p:cNvPr id="6" name="Picture 2">
            <a:extLst>
              <a:ext uri="{FF2B5EF4-FFF2-40B4-BE49-F238E27FC236}">
                <a16:creationId xmlns:a16="http://schemas.microsoft.com/office/drawing/2014/main" id="{68DBEE70-5BD8-01D0-3C9A-230F1482C1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428" y="2758967"/>
            <a:ext cx="3328416" cy="13480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CB651C87-C219-893A-7BD0-9099B126C929}"/>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4898693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4447308" y="591344"/>
            <a:ext cx="6906491" cy="5585619"/>
          </a:xfrm>
        </p:spPr>
        <p:txBody>
          <a:bodyPr anchor="ctr">
            <a:normAutofit/>
          </a:bodyPr>
          <a:lstStyle/>
          <a:p>
            <a:r>
              <a:rPr lang="en-US" sz="2000" err="1"/>
              <a:t>GLAMlab</a:t>
            </a:r>
            <a:r>
              <a:rPr lang="en-US" sz="2000"/>
              <a:t> Virtual Try-On – AR Feature</a:t>
            </a:r>
          </a:p>
          <a:p>
            <a:pPr lvl="1"/>
            <a:r>
              <a:rPr lang="en-US" sz="2000"/>
              <a:t>Product Try-On – Lets users try on different makeup products through facial recognition</a:t>
            </a:r>
          </a:p>
          <a:p>
            <a:pPr lvl="1"/>
            <a:r>
              <a:rPr lang="en-US" sz="2000"/>
              <a:t>Foundation Shade Finder – Helps users find their foundation shade​</a:t>
            </a:r>
          </a:p>
          <a:p>
            <a:pPr lvl="1"/>
            <a:r>
              <a:rPr lang="en-US" sz="2000"/>
              <a:t>Skin Analysis – Gives product recommendations based on skin type and issues​</a:t>
            </a:r>
          </a:p>
        </p:txBody>
      </p:sp>
      <p:pic>
        <p:nvPicPr>
          <p:cNvPr id="6" name="Picture 2">
            <a:extLst>
              <a:ext uri="{FF2B5EF4-FFF2-40B4-BE49-F238E27FC236}">
                <a16:creationId xmlns:a16="http://schemas.microsoft.com/office/drawing/2014/main" id="{2A0C6D31-1ED1-7E08-F90A-F13F705E2AD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428" y="2758967"/>
            <a:ext cx="3328416" cy="13480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B6601226-3DA7-D327-4B16-4AD00A1D099C}"/>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664661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4447308" y="591344"/>
            <a:ext cx="6906491" cy="5585619"/>
          </a:xfrm>
        </p:spPr>
        <p:txBody>
          <a:bodyPr anchor="ctr">
            <a:normAutofit/>
          </a:bodyPr>
          <a:lstStyle/>
          <a:p>
            <a:r>
              <a:rPr lang="en-US" sz="2000"/>
              <a:t>Direct competitor</a:t>
            </a:r>
          </a:p>
          <a:p>
            <a:r>
              <a:rPr lang="en-US" sz="2000"/>
              <a:t>Sephora’s Virtual Artist – mobile app AR feature that uses facial recognition</a:t>
            </a:r>
          </a:p>
          <a:p>
            <a:pPr lvl="1"/>
            <a:r>
              <a:rPr lang="en-US" sz="2000"/>
              <a:t>Provides step-by-step makeup tutorials</a:t>
            </a:r>
          </a:p>
          <a:p>
            <a:r>
              <a:rPr lang="en-US" sz="2000" err="1"/>
              <a:t>SEPHORiA</a:t>
            </a:r>
            <a:r>
              <a:rPr lang="en-US" sz="2000"/>
              <a:t>: House of Beauty – virtual beauty event </a:t>
            </a:r>
          </a:p>
        </p:txBody>
      </p:sp>
      <p:pic>
        <p:nvPicPr>
          <p:cNvPr id="6" name="Picture 2" descr="Sephora logo and symbol, meaning, history, PNG">
            <a:extLst>
              <a:ext uri="{FF2B5EF4-FFF2-40B4-BE49-F238E27FC236}">
                <a16:creationId xmlns:a16="http://schemas.microsoft.com/office/drawing/2014/main" id="{C03B82BA-8417-705F-B3F1-330EB107F2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2293654"/>
            <a:ext cx="3328416" cy="18722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1DE12933-4F5B-0AA9-4FD0-AA1175625DFD}"/>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840811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4447308" y="591344"/>
            <a:ext cx="6906491" cy="5585619"/>
          </a:xfrm>
        </p:spPr>
        <p:txBody>
          <a:bodyPr anchor="ctr">
            <a:normAutofit/>
          </a:bodyPr>
          <a:lstStyle/>
          <a:p>
            <a:r>
              <a:rPr lang="en-US" sz="2000"/>
              <a:t>Indirect competitor​</a:t>
            </a:r>
          </a:p>
          <a:p>
            <a:r>
              <a:rPr lang="en-US" sz="2000"/>
              <a:t>Clinique </a:t>
            </a:r>
            <a:r>
              <a:rPr lang="en-US" sz="2000" err="1"/>
              <a:t>iD</a:t>
            </a:r>
            <a:r>
              <a:rPr lang="en-US" sz="2000"/>
              <a:t> pop-up shop – combined a traditional beauty store experience with VR</a:t>
            </a:r>
          </a:p>
        </p:txBody>
      </p:sp>
      <p:pic>
        <p:nvPicPr>
          <p:cNvPr id="6" name="Picture 2" descr="Shape&#10;&#10;Description automatically generated with medium confidence">
            <a:extLst>
              <a:ext uri="{FF2B5EF4-FFF2-40B4-BE49-F238E27FC236}">
                <a16:creationId xmlns:a16="http://schemas.microsoft.com/office/drawing/2014/main" id="{F72C2BE3-75FC-26FD-A94E-2AC8498B43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428" y="2963022"/>
            <a:ext cx="3328416" cy="9319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187C1976-9B75-5730-8D66-E5784672EE00}"/>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60986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5173C3D-5409-16AA-4114-7E9C01395AB4}"/>
              </a:ext>
            </a:extLst>
          </p:cNvPr>
          <p:cNvSpPr>
            <a:spLocks noGrp="1"/>
          </p:cNvSpPr>
          <p:nvPr>
            <p:ph type="title"/>
          </p:nvPr>
        </p:nvSpPr>
        <p:spPr>
          <a:xfrm>
            <a:off x="4294662" y="1209220"/>
            <a:ext cx="3848915" cy="2337238"/>
          </a:xfrm>
        </p:spPr>
        <p:txBody>
          <a:bodyPr vert="horz" lIns="91440" tIns="45720" rIns="91440" bIns="45720" rtlCol="0" anchor="b">
            <a:normAutofit/>
          </a:bodyPr>
          <a:lstStyle/>
          <a:p>
            <a:r>
              <a:rPr lang="en-US" sz="5600" kern="1200">
                <a:solidFill>
                  <a:srgbClr val="FFFFFF"/>
                </a:solidFill>
                <a:latin typeface="+mj-lt"/>
                <a:ea typeface="+mj-ea"/>
                <a:cs typeface="+mj-cs"/>
              </a:rPr>
              <a:t>Qualitative Research</a:t>
            </a:r>
          </a:p>
        </p:txBody>
      </p:sp>
      <p:sp>
        <p:nvSpPr>
          <p:cNvPr id="76"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78"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80"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8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8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86"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cxnSp>
        <p:nvCxnSpPr>
          <p:cNvPr id="88" name="Straight Connector 8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A3E9E676-9E49-6D74-D83D-8E86F2BB8029}"/>
              </a:ext>
            </a:extLst>
          </p:cNvPr>
          <p:cNvPicPr/>
          <p:nvPr/>
        </p:nvPicPr>
        <p:blipFill>
          <a:blip r:embed="rId2">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18834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4447308" y="591344"/>
            <a:ext cx="6906491" cy="5585619"/>
          </a:xfrm>
        </p:spPr>
        <p:txBody>
          <a:bodyPr anchor="ctr">
            <a:normAutofit/>
          </a:bodyPr>
          <a:lstStyle/>
          <a:p>
            <a:r>
              <a:rPr lang="en-US" sz="2000"/>
              <a:t>Indirect competitor</a:t>
            </a:r>
          </a:p>
          <a:p>
            <a:r>
              <a:rPr lang="en-US" sz="2000"/>
              <a:t>AR webpage - Charlotte’s Magic Mirror Makeup Online Try On​</a:t>
            </a:r>
          </a:p>
          <a:p>
            <a:r>
              <a:rPr lang="en-US" sz="2000"/>
              <a:t>VR webpage - Charlotte Tilbury's My Pillow Talk Party</a:t>
            </a:r>
          </a:p>
        </p:txBody>
      </p:sp>
      <p:pic>
        <p:nvPicPr>
          <p:cNvPr id="7" name="Picture 6" descr="Logo&#10;&#10;Description automatically generated">
            <a:extLst>
              <a:ext uri="{FF2B5EF4-FFF2-40B4-BE49-F238E27FC236}">
                <a16:creationId xmlns:a16="http://schemas.microsoft.com/office/drawing/2014/main" id="{93F3CDBD-9DB5-3D20-E18D-97FC78862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63" y="3104852"/>
            <a:ext cx="3688080" cy="648295"/>
          </a:xfrm>
          <a:prstGeom prst="rect">
            <a:avLst/>
          </a:prstGeom>
        </p:spPr>
      </p:pic>
      <p:pic>
        <p:nvPicPr>
          <p:cNvPr id="2" name="Picture 1" descr="Logo&#10;&#10;Description automatically generated">
            <a:extLst>
              <a:ext uri="{FF2B5EF4-FFF2-40B4-BE49-F238E27FC236}">
                <a16:creationId xmlns:a16="http://schemas.microsoft.com/office/drawing/2014/main" id="{9269BA30-7D90-049F-AE02-9AD5EF7D42BB}"/>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6867114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4447308" y="591344"/>
            <a:ext cx="6906491" cy="5585619"/>
          </a:xfrm>
        </p:spPr>
        <p:txBody>
          <a:bodyPr anchor="ctr">
            <a:normAutofit/>
          </a:bodyPr>
          <a:lstStyle/>
          <a:p>
            <a:r>
              <a:rPr lang="en-US" sz="2000"/>
              <a:t>Indirect competitor</a:t>
            </a:r>
          </a:p>
          <a:p>
            <a:r>
              <a:rPr lang="en-US" sz="2000"/>
              <a:t>IT Cosmetics Derma Scan - AR technology helps the user personalize a skincare routine</a:t>
            </a:r>
          </a:p>
          <a:p>
            <a:r>
              <a:rPr lang="en-US" sz="2000"/>
              <a:t>IT Cosmetics Virtual Try-On - allows customers to virtually try on makeup using facial recognition</a:t>
            </a:r>
          </a:p>
        </p:txBody>
      </p:sp>
      <p:pic>
        <p:nvPicPr>
          <p:cNvPr id="9" name="Picture 8" descr="Logo&#10;&#10;Description automatically generated">
            <a:extLst>
              <a:ext uri="{FF2B5EF4-FFF2-40B4-BE49-F238E27FC236}">
                <a16:creationId xmlns:a16="http://schemas.microsoft.com/office/drawing/2014/main" id="{C79F3B47-11A6-9C35-0E3D-2C939FF2D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28" y="2542809"/>
            <a:ext cx="3328416" cy="1772381"/>
          </a:xfrm>
          <a:prstGeom prst="rect">
            <a:avLst/>
          </a:prstGeom>
        </p:spPr>
      </p:pic>
      <p:pic>
        <p:nvPicPr>
          <p:cNvPr id="2" name="Picture 1" descr="Logo&#10;&#10;Description automatically generated">
            <a:extLst>
              <a:ext uri="{FF2B5EF4-FFF2-40B4-BE49-F238E27FC236}">
                <a16:creationId xmlns:a16="http://schemas.microsoft.com/office/drawing/2014/main" id="{24CFFCC1-E202-EB2C-042F-E960E3BA9AFD}"/>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4948354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732382" y="1289765"/>
            <a:ext cx="2676479" cy="4270963"/>
          </a:xfrm>
        </p:spPr>
        <p:txBody>
          <a:bodyPr anchor="ctr">
            <a:normAutofit/>
          </a:bodyPr>
          <a:lstStyle/>
          <a:p>
            <a:r>
              <a:rPr lang="en-US" sz="5200">
                <a:solidFill>
                  <a:srgbClr val="FFFFFF"/>
                </a:solidFill>
              </a:rPr>
              <a:t>SWOT Analysis</a:t>
            </a:r>
          </a:p>
        </p:txBody>
      </p:sp>
      <p:sp>
        <p:nvSpPr>
          <p:cNvPr id="4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4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pPr marL="0" indent="0">
              <a:buNone/>
            </a:pPr>
            <a:r>
              <a:rPr lang="en-US" sz="2000">
                <a:solidFill>
                  <a:schemeClr val="tx1">
                    <a:alpha val="80000"/>
                  </a:schemeClr>
                </a:solidFill>
              </a:rPr>
              <a:t>We decided to use the SWOT Analysis to gather and track information about our competitors. ​</a:t>
            </a:r>
          </a:p>
          <a:p>
            <a:pPr marL="0" indent="0">
              <a:buNone/>
            </a:pPr>
            <a:r>
              <a:rPr lang="en-US" sz="2000">
                <a:solidFill>
                  <a:schemeClr val="tx1">
                    <a:alpha val="80000"/>
                  </a:schemeClr>
                </a:solidFill>
              </a:rPr>
              <a:t>This will enable us to see the strengths, weaknesses, opportunities and threats present in each competitor and help us determine any missing pieces and our next steps in building our service.</a:t>
            </a:r>
          </a:p>
        </p:txBody>
      </p:sp>
      <p:sp>
        <p:nvSpPr>
          <p:cNvPr id="4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50" name="Straight Connector 4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2B036FA3-3C46-11F7-6F79-9AA5C865144B}"/>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3712525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245072" y="1289765"/>
            <a:ext cx="3651101" cy="4270963"/>
          </a:xfrm>
        </p:spPr>
        <p:txBody>
          <a:bodyPr anchor="ctr">
            <a:normAutofit/>
          </a:bodyPr>
          <a:lstStyle/>
          <a:p>
            <a:r>
              <a:rPr lang="en-US" sz="5200">
                <a:solidFill>
                  <a:srgbClr val="FFFFFF"/>
                </a:solidFill>
              </a:rPr>
              <a:t>Heuristic Evaluation</a:t>
            </a:r>
          </a:p>
        </p:txBody>
      </p:sp>
      <p:sp>
        <p:nvSpPr>
          <p:cNvPr id="4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4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pPr marL="0" indent="0">
              <a:buNone/>
            </a:pPr>
            <a:r>
              <a:rPr lang="en-US" sz="2000">
                <a:solidFill>
                  <a:schemeClr val="tx1">
                    <a:alpha val="80000"/>
                  </a:schemeClr>
                </a:solidFill>
              </a:rPr>
              <a:t>We used usability heuristics to understand and evaluate the usability of our competitor's websites and apps. ​</a:t>
            </a:r>
          </a:p>
          <a:p>
            <a:pPr marL="0" indent="0">
              <a:buNone/>
            </a:pPr>
            <a:r>
              <a:rPr lang="en-US" sz="2000">
                <a:solidFill>
                  <a:schemeClr val="tx1">
                    <a:alpha val="80000"/>
                  </a:schemeClr>
                </a:solidFill>
              </a:rPr>
              <a:t>This helped us identify usability issues, discover why those issues exist, and find solutions. This will improve the user’s satisfaction and experience and raise the chances of our service’s success.</a:t>
            </a:r>
          </a:p>
        </p:txBody>
      </p:sp>
      <p:sp>
        <p:nvSpPr>
          <p:cNvPr id="4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50" name="Straight Connector 4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0C96A5A0-1DA8-695D-2B84-74D3412AA0F5}"/>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40696818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F39EA87F-0F32-413C-A55A-7D61B03A9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18015EE6-BFEE-47EA-ABD8-9A3913720E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8" name="Freeform 5">
              <a:extLst>
                <a:ext uri="{FF2B5EF4-FFF2-40B4-BE49-F238E27FC236}">
                  <a16:creationId xmlns:a16="http://schemas.microsoft.com/office/drawing/2014/main" id="{861EDC30-3CA6-4979-B9AC-419446DC1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6">
              <a:extLst>
                <a:ext uri="{FF2B5EF4-FFF2-40B4-BE49-F238E27FC236}">
                  <a16:creationId xmlns:a16="http://schemas.microsoft.com/office/drawing/2014/main" id="{BD6CC672-9A3C-4B37-AA22-C123DBC729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7">
              <a:extLst>
                <a:ext uri="{FF2B5EF4-FFF2-40B4-BE49-F238E27FC236}">
                  <a16:creationId xmlns:a16="http://schemas.microsoft.com/office/drawing/2014/main" id="{1A67370E-202F-4AF2-9EE5-5B7AC36532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8">
              <a:extLst>
                <a:ext uri="{FF2B5EF4-FFF2-40B4-BE49-F238E27FC236}">
                  <a16:creationId xmlns:a16="http://schemas.microsoft.com/office/drawing/2014/main" id="{DBABBFAB-EF78-4D3C-8CA7-724B7D9BF0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9">
              <a:extLst>
                <a:ext uri="{FF2B5EF4-FFF2-40B4-BE49-F238E27FC236}">
                  <a16:creationId xmlns:a16="http://schemas.microsoft.com/office/drawing/2014/main" id="{6068A13C-946C-4B26-9DFE-875533316D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0">
              <a:extLst>
                <a:ext uri="{FF2B5EF4-FFF2-40B4-BE49-F238E27FC236}">
                  <a16:creationId xmlns:a16="http://schemas.microsoft.com/office/drawing/2014/main" id="{3AEBA976-4E60-4B91-B491-8646474D56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11">
              <a:extLst>
                <a:ext uri="{FF2B5EF4-FFF2-40B4-BE49-F238E27FC236}">
                  <a16:creationId xmlns:a16="http://schemas.microsoft.com/office/drawing/2014/main" id="{4F4DFC6B-C560-4DC5-A89B-0A3D537FED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12">
              <a:extLst>
                <a:ext uri="{FF2B5EF4-FFF2-40B4-BE49-F238E27FC236}">
                  <a16:creationId xmlns:a16="http://schemas.microsoft.com/office/drawing/2014/main" id="{24BFB0D3-52DF-47A1-8A6D-8283B54AB6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13">
              <a:extLst>
                <a:ext uri="{FF2B5EF4-FFF2-40B4-BE49-F238E27FC236}">
                  <a16:creationId xmlns:a16="http://schemas.microsoft.com/office/drawing/2014/main" id="{4D307B64-155D-4F91-8708-1A4628044F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14">
              <a:extLst>
                <a:ext uri="{FF2B5EF4-FFF2-40B4-BE49-F238E27FC236}">
                  <a16:creationId xmlns:a16="http://schemas.microsoft.com/office/drawing/2014/main" id="{21E75FE6-3A7F-43BF-9F7E-BDA9FBE3DC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15">
              <a:extLst>
                <a:ext uri="{FF2B5EF4-FFF2-40B4-BE49-F238E27FC236}">
                  <a16:creationId xmlns:a16="http://schemas.microsoft.com/office/drawing/2014/main" id="{CE56F856-1240-4686-92EC-D84B4A378A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16">
              <a:extLst>
                <a:ext uri="{FF2B5EF4-FFF2-40B4-BE49-F238E27FC236}">
                  <a16:creationId xmlns:a16="http://schemas.microsoft.com/office/drawing/2014/main" id="{B889D6D1-D4B8-4C1B-B962-E47FBBCA7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17">
              <a:extLst>
                <a:ext uri="{FF2B5EF4-FFF2-40B4-BE49-F238E27FC236}">
                  <a16:creationId xmlns:a16="http://schemas.microsoft.com/office/drawing/2014/main" id="{621D8093-4F4B-42F8-BFCF-40791F3716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18">
              <a:extLst>
                <a:ext uri="{FF2B5EF4-FFF2-40B4-BE49-F238E27FC236}">
                  <a16:creationId xmlns:a16="http://schemas.microsoft.com/office/drawing/2014/main" id="{E95CDB4D-13B6-4B35-9207-1EAAFF3F7F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19">
              <a:extLst>
                <a:ext uri="{FF2B5EF4-FFF2-40B4-BE49-F238E27FC236}">
                  <a16:creationId xmlns:a16="http://schemas.microsoft.com/office/drawing/2014/main" id="{C21CB5ED-A9D5-4EC8-8FC1-02F78111AB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20">
              <a:extLst>
                <a:ext uri="{FF2B5EF4-FFF2-40B4-BE49-F238E27FC236}">
                  <a16:creationId xmlns:a16="http://schemas.microsoft.com/office/drawing/2014/main" id="{A8CFCF10-B9B4-4A74-87A4-741A510901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21">
              <a:extLst>
                <a:ext uri="{FF2B5EF4-FFF2-40B4-BE49-F238E27FC236}">
                  <a16:creationId xmlns:a16="http://schemas.microsoft.com/office/drawing/2014/main" id="{B9992F95-3EC1-49B3-82FD-BAF4DA5AF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22">
              <a:extLst>
                <a:ext uri="{FF2B5EF4-FFF2-40B4-BE49-F238E27FC236}">
                  <a16:creationId xmlns:a16="http://schemas.microsoft.com/office/drawing/2014/main" id="{2DE26642-1F85-4795-BDA5-1FC5E270C2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23">
              <a:extLst>
                <a:ext uri="{FF2B5EF4-FFF2-40B4-BE49-F238E27FC236}">
                  <a16:creationId xmlns:a16="http://schemas.microsoft.com/office/drawing/2014/main" id="{9FAB5BDD-8DE3-4E75-ADB3-AED7F979F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24">
              <a:extLst>
                <a:ext uri="{FF2B5EF4-FFF2-40B4-BE49-F238E27FC236}">
                  <a16:creationId xmlns:a16="http://schemas.microsoft.com/office/drawing/2014/main" id="{EC4075D6-987D-47AA-8198-29C6C8C9E3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25">
              <a:extLst>
                <a:ext uri="{FF2B5EF4-FFF2-40B4-BE49-F238E27FC236}">
                  <a16:creationId xmlns:a16="http://schemas.microsoft.com/office/drawing/2014/main" id="{B4C3E7B9-266B-4354-A07B-283DE102E5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7D24FFA8-86DB-4132-A46B-89903769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909" y="685164"/>
            <a:ext cx="10579608" cy="5537113"/>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0725CDEA-4873-F79B-C75A-4A20FFA28BD3}"/>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pic>
        <p:nvPicPr>
          <p:cNvPr id="9" name="Picture 8" descr="Chart&#10;&#10;Description automatically generated">
            <a:extLst>
              <a:ext uri="{FF2B5EF4-FFF2-40B4-BE49-F238E27FC236}">
                <a16:creationId xmlns:a16="http://schemas.microsoft.com/office/drawing/2014/main" id="{FF293B9B-09DA-B90E-DF46-2300F4D9B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5393D935-A683-9113-FD45-BBBB38685645}"/>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7943614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Rectangle 10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0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0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1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Shape 11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Isosceles Triangle 11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1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A2BF45B8-FA76-9D5F-23D8-DB8AE30E3002}"/>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9A10FC4D-5429-961C-3ACB-3FB718776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Logo&#10;&#10;Description automatically generated">
            <a:extLst>
              <a:ext uri="{FF2B5EF4-FFF2-40B4-BE49-F238E27FC236}">
                <a16:creationId xmlns:a16="http://schemas.microsoft.com/office/drawing/2014/main" id="{84666BEE-2D50-18CA-9150-C7991BFB0689}"/>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9158815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3A45EBF-B8A4-4D7B-EBB4-1418DEA6DD77}"/>
              </a:ext>
            </a:extLst>
          </p:cNvPr>
          <p:cNvSpPr>
            <a:spLocks noGrp="1"/>
          </p:cNvSpPr>
          <p:nvPr>
            <p:ph type="title"/>
          </p:nvPr>
        </p:nvSpPr>
        <p:spPr>
          <a:xfrm>
            <a:off x="1188069" y="381935"/>
            <a:ext cx="4008583" cy="5974414"/>
          </a:xfrm>
        </p:spPr>
        <p:txBody>
          <a:bodyPr anchor="ctr">
            <a:normAutofit/>
          </a:bodyPr>
          <a:lstStyle/>
          <a:p>
            <a:r>
              <a:rPr lang="en-US" sz="5400">
                <a:solidFill>
                  <a:srgbClr val="FFFFFF"/>
                </a:solidFill>
              </a:rPr>
              <a:t>Conclusion of Research</a:t>
            </a:r>
          </a:p>
        </p:txBody>
      </p:sp>
      <p:grpSp>
        <p:nvGrpSpPr>
          <p:cNvPr id="35" name="Group 24">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2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3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2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52E48B6-412D-FB56-4DEE-124A1B6C21EF}"/>
              </a:ext>
            </a:extLst>
          </p:cNvPr>
          <p:cNvSpPr>
            <a:spLocks noGrp="1"/>
          </p:cNvSpPr>
          <p:nvPr>
            <p:ph idx="1"/>
          </p:nvPr>
        </p:nvSpPr>
        <p:spPr>
          <a:xfrm>
            <a:off x="6297233" y="518400"/>
            <a:ext cx="4771607" cy="5837949"/>
          </a:xfrm>
        </p:spPr>
        <p:txBody>
          <a:bodyPr anchor="ctr">
            <a:normAutofit/>
          </a:bodyPr>
          <a:lstStyle/>
          <a:p>
            <a:pPr marL="0" indent="0">
              <a:buNone/>
            </a:pPr>
            <a:r>
              <a:rPr lang="en-US" sz="2000">
                <a:solidFill>
                  <a:schemeClr val="tx1">
                    <a:alpha val="80000"/>
                  </a:schemeClr>
                </a:solidFill>
              </a:rPr>
              <a:t>In our research, we found that there is an interest in Omnis’ Virtual Reality beauty store shopping experience. The data collected will be used to craft a user persona which will help us build the ideal service. ​</a:t>
            </a:r>
          </a:p>
        </p:txBody>
      </p:sp>
      <p:cxnSp>
        <p:nvCxnSpPr>
          <p:cNvPr id="30" name="Straight Connector 2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C474640A-3BF5-48D2-361B-6D213DD04A79}"/>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8850347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B4BC887-14C5-0AF9-191E-1F5BC4DC6D3B}"/>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5600" kern="1200">
                <a:solidFill>
                  <a:srgbClr val="FFFFFF"/>
                </a:solidFill>
                <a:latin typeface="+mj-lt"/>
                <a:ea typeface="+mj-ea"/>
                <a:cs typeface="+mj-cs"/>
              </a:rPr>
              <a:t>Priya’s Story</a:t>
            </a:r>
          </a:p>
        </p:txBody>
      </p:sp>
      <p:sp>
        <p:nvSpPr>
          <p:cNvPr id="25"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7"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29"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3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3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35"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cxnSp>
        <p:nvCxnSpPr>
          <p:cNvPr id="37" name="Straight Connector 3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A7175D04-51FD-1458-910E-7A60FE4F2001}"/>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82388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Graphical user interface, text&#10;&#10;Description automatically generated">
            <a:extLst>
              <a:ext uri="{FF2B5EF4-FFF2-40B4-BE49-F238E27FC236}">
                <a16:creationId xmlns:a16="http://schemas.microsoft.com/office/drawing/2014/main" id="{1D15701C-34A6-C4F8-BB4E-351AAEAE9440}"/>
              </a:ext>
            </a:extLst>
          </p:cNvPr>
          <p:cNvPicPr>
            <a:picLocks noChangeAspect="1"/>
          </p:cNvPicPr>
          <p:nvPr/>
        </p:nvPicPr>
        <p:blipFill>
          <a:blip r:embed="rId3"/>
          <a:stretch>
            <a:fillRect/>
          </a:stretch>
        </p:blipFill>
        <p:spPr>
          <a:xfrm>
            <a:off x="3502" y="3614"/>
            <a:ext cx="12193750" cy="6877048"/>
          </a:xfrm>
          <a:prstGeom prst="rect">
            <a:avLst/>
          </a:prstGeom>
        </p:spPr>
      </p:pic>
      <p:pic>
        <p:nvPicPr>
          <p:cNvPr id="5" name="Picture 4" descr="Logo&#10;&#10;Description automatically generated">
            <a:extLst>
              <a:ext uri="{FF2B5EF4-FFF2-40B4-BE49-F238E27FC236}">
                <a16:creationId xmlns:a16="http://schemas.microsoft.com/office/drawing/2014/main" id="{17FA0EF2-50A4-6923-50E4-28BDFFE8F4AD}"/>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4818719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Isosceles Triangle 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Timeline&#10;&#10;Description automatically generated">
            <a:extLst>
              <a:ext uri="{FF2B5EF4-FFF2-40B4-BE49-F238E27FC236}">
                <a16:creationId xmlns:a16="http://schemas.microsoft.com/office/drawing/2014/main" id="{6E0FB2EC-188C-7600-22A5-4D28E1876000}"/>
              </a:ext>
            </a:extLst>
          </p:cNvPr>
          <p:cNvPicPr>
            <a:picLocks noChangeAspect="1"/>
          </p:cNvPicPr>
          <p:nvPr/>
        </p:nvPicPr>
        <p:blipFill>
          <a:blip r:embed="rId2"/>
          <a:stretch>
            <a:fillRect/>
          </a:stretch>
        </p:blipFill>
        <p:spPr>
          <a:xfrm>
            <a:off x="2418729" y="643467"/>
            <a:ext cx="7354541" cy="5571065"/>
          </a:xfrm>
          <a:prstGeom prst="rect">
            <a:avLst/>
          </a:prstGeom>
          <a:ln>
            <a:noFill/>
          </a:ln>
        </p:spPr>
      </p:pic>
      <p:sp>
        <p:nvSpPr>
          <p:cNvPr id="43" name="Isosceles Triangle 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CF5AF35C-253B-BA0C-CD47-0926CF6C6A53}"/>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922908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c 55">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1BCAFD8-C2CC-8F55-3A49-832A66A5031C}"/>
              </a:ext>
            </a:extLst>
          </p:cNvPr>
          <p:cNvSpPr>
            <a:spLocks noGrp="1"/>
          </p:cNvSpPr>
          <p:nvPr>
            <p:ph idx="1"/>
          </p:nvPr>
        </p:nvSpPr>
        <p:spPr>
          <a:xfrm>
            <a:off x="838200" y="1461360"/>
            <a:ext cx="5693069" cy="4619938"/>
          </a:xfrm>
        </p:spPr>
        <p:txBody>
          <a:bodyPr vert="horz" lIns="91440" tIns="45720" rIns="91440" bIns="45720" rtlCol="0" anchor="t">
            <a:normAutofit/>
          </a:bodyPr>
          <a:lstStyle/>
          <a:p>
            <a:pPr marL="0" indent="0">
              <a:buNone/>
            </a:pPr>
            <a:r>
              <a:rPr lang="en-US" sz="2200">
                <a:ea typeface="+mn-lt"/>
                <a:cs typeface="+mn-lt"/>
              </a:rPr>
              <a:t>People have difficulty finding beauty  products unique to their needs. </a:t>
            </a:r>
            <a:endParaRPr lang="en-US">
              <a:ea typeface="Lato"/>
              <a:cs typeface="Lato"/>
            </a:endParaRPr>
          </a:p>
          <a:p>
            <a:pPr marL="0" indent="0">
              <a:buNone/>
            </a:pPr>
            <a:r>
              <a:rPr lang="en-US" sz="2200">
                <a:ea typeface="Lato"/>
                <a:cs typeface="Lato"/>
              </a:rPr>
              <a:t>We</a:t>
            </a:r>
            <a:r>
              <a:rPr lang="en-US" sz="2200" b="0" i="0" u="none" strike="noStrike">
                <a:effectLst/>
                <a:ea typeface="Lato"/>
                <a:cs typeface="Lato"/>
              </a:rPr>
              <a:t> want to learn </a:t>
            </a:r>
            <a:r>
              <a:rPr lang="en-US" sz="2200">
                <a:ea typeface="Lato"/>
                <a:cs typeface="Lato"/>
              </a:rPr>
              <a:t>three</a:t>
            </a:r>
            <a:r>
              <a:rPr lang="en-US" sz="2200" b="0" i="0" u="none" strike="noStrike">
                <a:effectLst/>
                <a:ea typeface="Lato"/>
                <a:cs typeface="Lato"/>
              </a:rPr>
              <a:t> key details</a:t>
            </a:r>
            <a:endParaRPr lang="en-US"/>
          </a:p>
          <a:p>
            <a:r>
              <a:rPr lang="en-US" sz="2200">
                <a:ea typeface="Lato"/>
                <a:cs typeface="Lato"/>
              </a:rPr>
              <a:t>Determine</a:t>
            </a:r>
            <a:r>
              <a:rPr lang="en-US" sz="2200" b="0" i="0" u="none" strike="noStrike">
                <a:effectLst/>
                <a:ea typeface="Lato"/>
                <a:cs typeface="Lato"/>
              </a:rPr>
              <a:t> interest in </a:t>
            </a:r>
            <a:r>
              <a:rPr lang="en-US" sz="2200">
                <a:ea typeface="Lato"/>
                <a:cs typeface="Lato"/>
              </a:rPr>
              <a:t>A</a:t>
            </a:r>
            <a:r>
              <a:rPr lang="en-US" sz="2200" b="0" i="0" u="none" strike="noStrike">
                <a:effectLst/>
                <a:ea typeface="Lato"/>
                <a:cs typeface="Lato"/>
              </a:rPr>
              <a:t>ugmented and Virtual </a:t>
            </a:r>
            <a:r>
              <a:rPr lang="en-US" sz="2200">
                <a:ea typeface="Lato"/>
                <a:cs typeface="Lato"/>
              </a:rPr>
              <a:t>R</a:t>
            </a:r>
            <a:r>
              <a:rPr lang="en-US" sz="2200" b="0" i="0" u="none" strike="noStrike">
                <a:effectLst/>
                <a:ea typeface="Lato"/>
                <a:cs typeface="Lato"/>
              </a:rPr>
              <a:t>eality beauty shopping </a:t>
            </a:r>
            <a:r>
              <a:rPr lang="en-US" sz="2200">
                <a:ea typeface="Lato"/>
                <a:cs typeface="Lato"/>
              </a:rPr>
              <a:t>experiences</a:t>
            </a:r>
            <a:r>
              <a:rPr lang="en-US" sz="2200" b="0" i="0" u="none" strike="noStrike">
                <a:effectLst/>
                <a:ea typeface="Lato"/>
                <a:cs typeface="Lato"/>
              </a:rPr>
              <a:t>.</a:t>
            </a:r>
            <a:r>
              <a:rPr lang="en-US" sz="2200">
                <a:ea typeface="Lato"/>
                <a:cs typeface="Lato"/>
              </a:rPr>
              <a:t> </a:t>
            </a:r>
          </a:p>
          <a:p>
            <a:r>
              <a:rPr lang="en-US" sz="2200">
                <a:ea typeface="Lato"/>
                <a:cs typeface="Lato"/>
              </a:rPr>
              <a:t>Understand user</a:t>
            </a:r>
            <a:r>
              <a:rPr lang="en-US" sz="2200" b="0" i="0" u="none" strike="noStrike">
                <a:effectLst/>
                <a:ea typeface="Lato"/>
                <a:cs typeface="Lato"/>
              </a:rPr>
              <a:t> pain points</a:t>
            </a:r>
            <a:r>
              <a:rPr lang="en-US" sz="2200">
                <a:ea typeface="Lato"/>
                <a:cs typeface="Lato"/>
              </a:rPr>
              <a:t>. </a:t>
            </a:r>
          </a:p>
          <a:p>
            <a:r>
              <a:rPr lang="en-US" sz="2200">
                <a:ea typeface="Lato"/>
                <a:cs typeface="Lato"/>
              </a:rPr>
              <a:t>Understand</a:t>
            </a:r>
            <a:r>
              <a:rPr lang="en-US" sz="2200" b="0" i="0" u="none" strike="noStrike">
                <a:effectLst/>
                <a:ea typeface="Lato"/>
                <a:cs typeface="Lato"/>
              </a:rPr>
              <a:t> positive </a:t>
            </a:r>
            <a:r>
              <a:rPr lang="en-US" sz="2200">
                <a:ea typeface="Lato"/>
                <a:cs typeface="Lato"/>
              </a:rPr>
              <a:t>user experiences.</a:t>
            </a:r>
          </a:p>
        </p:txBody>
      </p:sp>
      <p:sp>
        <p:nvSpPr>
          <p:cNvPr id="58" name="Oval 5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4508136-18B9-05C9-C231-7139549CA61A}"/>
              </a:ext>
            </a:extLst>
          </p:cNvPr>
          <p:cNvSpPr>
            <a:spLocks noGrp="1"/>
          </p:cNvSpPr>
          <p:nvPr>
            <p:ph type="title"/>
          </p:nvPr>
        </p:nvSpPr>
        <p:spPr>
          <a:xfrm>
            <a:off x="7474281" y="1396686"/>
            <a:ext cx="3240506" cy="4064628"/>
          </a:xfrm>
        </p:spPr>
        <p:txBody>
          <a:bodyPr>
            <a:normAutofit/>
          </a:bodyPr>
          <a:lstStyle/>
          <a:p>
            <a:pPr algn="ctr"/>
            <a:r>
              <a:rPr lang="en-US">
                <a:solidFill>
                  <a:srgbClr val="FFFFFF"/>
                </a:solidFill>
              </a:rPr>
              <a:t>Purpose</a:t>
            </a:r>
          </a:p>
        </p:txBody>
      </p:sp>
      <p:pic>
        <p:nvPicPr>
          <p:cNvPr id="2" name="Picture 1" descr="Logo&#10;&#10;Description automatically generated">
            <a:extLst>
              <a:ext uri="{FF2B5EF4-FFF2-40B4-BE49-F238E27FC236}">
                <a16:creationId xmlns:a16="http://schemas.microsoft.com/office/drawing/2014/main" id="{74E85E7F-4CBF-F979-4FDC-AC57A6A1B9F9}"/>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529667416"/>
      </p:ext>
    </p:extLst>
  </p:cSld>
  <p:clrMapOvr>
    <a:masterClrMapping/>
  </p:clrMapOvr>
  <p:extLst>
    <p:ext uri="{6950BFC3-D8DA-4A85-94F7-54DA5524770B}">
      <p188:commentRel xmlns:p188="http://schemas.microsoft.com/office/powerpoint/2018/8/main" r:id="rId3"/>
    </p:ext>
  </p:extLs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outdoor&#10;&#10;Description automatically generated">
            <a:extLst>
              <a:ext uri="{FF2B5EF4-FFF2-40B4-BE49-F238E27FC236}">
                <a16:creationId xmlns:a16="http://schemas.microsoft.com/office/drawing/2014/main" id="{906CB01B-B58A-9484-6FF0-D43A63347E10}"/>
              </a:ext>
            </a:extLst>
          </p:cNvPr>
          <p:cNvPicPr>
            <a:picLocks noChangeAspect="1"/>
          </p:cNvPicPr>
          <p:nvPr/>
        </p:nvPicPr>
        <p:blipFill rotWithShape="1">
          <a:blip r:embed="rId2">
            <a:extLst>
              <a:ext uri="{28A0092B-C50C-407E-A947-70E740481C1C}">
                <a14:useLocalDpi xmlns:a14="http://schemas.microsoft.com/office/drawing/2010/main" val="0"/>
              </a:ext>
            </a:extLst>
          </a:blip>
          <a:srcRect b="22160"/>
          <a:stretch/>
        </p:blipFill>
        <p:spPr>
          <a:xfrm>
            <a:off x="20" y="1282"/>
            <a:ext cx="12191980" cy="6856718"/>
          </a:xfrm>
          <a:prstGeom prst="rect">
            <a:avLst/>
          </a:prstGeom>
        </p:spPr>
      </p:pic>
      <p:pic>
        <p:nvPicPr>
          <p:cNvPr id="9" name="Picture 8" descr="Logo&#10;&#10;Description automatically generated">
            <a:extLst>
              <a:ext uri="{FF2B5EF4-FFF2-40B4-BE49-F238E27FC236}">
                <a16:creationId xmlns:a16="http://schemas.microsoft.com/office/drawing/2014/main" id="{C556E574-92D5-12F0-1C2B-FCC253834FEC}"/>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4286358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1" name="Freeform: Shape 3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D69D7A36-730C-2689-3417-14AECF9AE762}"/>
              </a:ext>
            </a:extLst>
          </p:cNvPr>
          <p:cNvPicPr>
            <a:picLocks noChangeAspect="1"/>
          </p:cNvPicPr>
          <p:nvPr/>
        </p:nvPicPr>
        <p:blipFill>
          <a:blip r:embed="rId2"/>
          <a:stretch>
            <a:fillRect/>
          </a:stretch>
        </p:blipFill>
        <p:spPr>
          <a:xfrm>
            <a:off x="1810565" y="643467"/>
            <a:ext cx="8570869" cy="5571065"/>
          </a:xfrm>
          <a:prstGeom prst="rect">
            <a:avLst/>
          </a:prstGeom>
          <a:ln>
            <a:noFill/>
          </a:ln>
        </p:spPr>
      </p:pic>
      <p:pic>
        <p:nvPicPr>
          <p:cNvPr id="2" name="Picture 1" descr="Logo&#10;&#10;Description automatically generated">
            <a:extLst>
              <a:ext uri="{FF2B5EF4-FFF2-40B4-BE49-F238E27FC236}">
                <a16:creationId xmlns:a16="http://schemas.microsoft.com/office/drawing/2014/main" id="{051D968D-A94B-7720-1AC4-876A948D54C3}"/>
              </a:ext>
            </a:extLst>
          </p:cNvPr>
          <p:cNvPicPr/>
          <p:nvPr/>
        </p:nvPicPr>
        <p:blipFill>
          <a:blip r:embed="rId3">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2316890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B4BC887-14C5-0AF9-191E-1F5BC4DC6D3B}"/>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5600" kern="1200">
                <a:solidFill>
                  <a:srgbClr val="FFFFFF"/>
                </a:solidFill>
                <a:latin typeface="+mj-lt"/>
                <a:ea typeface="+mj-ea"/>
                <a:cs typeface="+mj-cs"/>
              </a:rPr>
              <a:t>Designing The </a:t>
            </a:r>
            <a:r>
              <a:rPr lang="en-US" sz="5600" kern="1200" err="1">
                <a:solidFill>
                  <a:srgbClr val="FFFFFF"/>
                </a:solidFill>
                <a:latin typeface="+mj-lt"/>
                <a:ea typeface="+mj-ea"/>
                <a:cs typeface="+mj-cs"/>
              </a:rPr>
              <a:t>Omnisverse</a:t>
            </a:r>
            <a:endParaRPr lang="en-US" sz="5600" kern="1200">
              <a:solidFill>
                <a:srgbClr val="FFFFFF"/>
              </a:solidFill>
              <a:latin typeface="+mj-lt"/>
              <a:ea typeface="+mj-ea"/>
              <a:cs typeface="+mj-cs"/>
            </a:endParaRPr>
          </a:p>
        </p:txBody>
      </p:sp>
      <p:sp>
        <p:nvSpPr>
          <p:cNvPr id="25"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7"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29"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3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3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35"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cxnSp>
        <p:nvCxnSpPr>
          <p:cNvPr id="37" name="Straight Connector 3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A7175D04-51FD-1458-910E-7A60FE4F2001}"/>
              </a:ext>
            </a:extLst>
          </p:cNvPr>
          <p:cNvPicPr/>
          <p:nvPr/>
        </p:nvPicPr>
        <p:blipFill>
          <a:blip r:embed="rId2">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36126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Logo, company name&#10;&#10;Description automatically generated">
            <a:extLst>
              <a:ext uri="{FF2B5EF4-FFF2-40B4-BE49-F238E27FC236}">
                <a16:creationId xmlns:a16="http://schemas.microsoft.com/office/drawing/2014/main" id="{DA5FD24D-7E07-A0A6-A8D6-DF10D67603EB}"/>
              </a:ext>
            </a:extLst>
          </p:cNvPr>
          <p:cNvPicPr>
            <a:picLocks noChangeAspect="1"/>
          </p:cNvPicPr>
          <p:nvPr/>
        </p:nvPicPr>
        <p:blipFill>
          <a:blip r:embed="rId3"/>
          <a:stretch>
            <a:fillRect/>
          </a:stretch>
        </p:blipFill>
        <p:spPr>
          <a:xfrm>
            <a:off x="908269" y="1872484"/>
            <a:ext cx="3656013" cy="2227316"/>
          </a:xfrm>
          <a:prstGeom prst="rect">
            <a:avLst/>
          </a:prstGeom>
        </p:spPr>
      </p:pic>
      <p:pic>
        <p:nvPicPr>
          <p:cNvPr id="8" name="Picture 8" descr="Logo, company name&#10;&#10;Description automatically generated">
            <a:extLst>
              <a:ext uri="{FF2B5EF4-FFF2-40B4-BE49-F238E27FC236}">
                <a16:creationId xmlns:a16="http://schemas.microsoft.com/office/drawing/2014/main" id="{F7585FD4-6937-C619-AB07-9ADA45043BB2}"/>
              </a:ext>
            </a:extLst>
          </p:cNvPr>
          <p:cNvPicPr>
            <a:picLocks noChangeAspect="1"/>
          </p:cNvPicPr>
          <p:nvPr/>
        </p:nvPicPr>
        <p:blipFill>
          <a:blip r:embed="rId4"/>
          <a:stretch>
            <a:fillRect/>
          </a:stretch>
        </p:blipFill>
        <p:spPr>
          <a:xfrm>
            <a:off x="8055303" y="4179998"/>
            <a:ext cx="3358221" cy="2123255"/>
          </a:xfrm>
          <a:prstGeom prst="rect">
            <a:avLst/>
          </a:prstGeom>
        </p:spPr>
      </p:pic>
      <p:pic>
        <p:nvPicPr>
          <p:cNvPr id="6" name="Picture 6" descr="Calendar&#10;&#10;Description automatically generated">
            <a:extLst>
              <a:ext uri="{FF2B5EF4-FFF2-40B4-BE49-F238E27FC236}">
                <a16:creationId xmlns:a16="http://schemas.microsoft.com/office/drawing/2014/main" id="{57A6C509-7EFB-4EDC-B830-FA1BF202906D}"/>
              </a:ext>
            </a:extLst>
          </p:cNvPr>
          <p:cNvPicPr>
            <a:picLocks noChangeAspect="1"/>
          </p:cNvPicPr>
          <p:nvPr/>
        </p:nvPicPr>
        <p:blipFill>
          <a:blip r:embed="rId5"/>
          <a:stretch>
            <a:fillRect/>
          </a:stretch>
        </p:blipFill>
        <p:spPr>
          <a:xfrm>
            <a:off x="904547" y="4176001"/>
            <a:ext cx="3639424" cy="2052692"/>
          </a:xfrm>
          <a:prstGeom prst="rect">
            <a:avLst/>
          </a:prstGeom>
        </p:spPr>
      </p:pic>
      <p:pic>
        <p:nvPicPr>
          <p:cNvPr id="5" name="Picture 5" descr="A picture containing graphical user interface&#10;&#10;Description automatically generated">
            <a:extLst>
              <a:ext uri="{FF2B5EF4-FFF2-40B4-BE49-F238E27FC236}">
                <a16:creationId xmlns:a16="http://schemas.microsoft.com/office/drawing/2014/main" id="{A8AA4ACA-7C5D-ACCC-02F4-227D634960DE}"/>
              </a:ext>
            </a:extLst>
          </p:cNvPr>
          <p:cNvPicPr>
            <a:picLocks noChangeAspect="1"/>
          </p:cNvPicPr>
          <p:nvPr/>
        </p:nvPicPr>
        <p:blipFill>
          <a:blip r:embed="rId6"/>
          <a:stretch>
            <a:fillRect/>
          </a:stretch>
        </p:blipFill>
        <p:spPr>
          <a:xfrm>
            <a:off x="8051581" y="1869855"/>
            <a:ext cx="3359150" cy="2199948"/>
          </a:xfrm>
          <a:prstGeom prst="rect">
            <a:avLst/>
          </a:prstGeom>
        </p:spPr>
      </p:pic>
      <p:pic>
        <p:nvPicPr>
          <p:cNvPr id="4" name="Picture 4" descr="Text&#10;&#10;Description automatically generated">
            <a:extLst>
              <a:ext uri="{FF2B5EF4-FFF2-40B4-BE49-F238E27FC236}">
                <a16:creationId xmlns:a16="http://schemas.microsoft.com/office/drawing/2014/main" id="{EBA0002B-9965-436D-356A-919C54BD13E2}"/>
              </a:ext>
            </a:extLst>
          </p:cNvPr>
          <p:cNvPicPr>
            <a:picLocks noChangeAspect="1"/>
          </p:cNvPicPr>
          <p:nvPr/>
        </p:nvPicPr>
        <p:blipFill>
          <a:blip r:embed="rId7"/>
          <a:stretch>
            <a:fillRect/>
          </a:stretch>
        </p:blipFill>
        <p:spPr>
          <a:xfrm>
            <a:off x="4641686" y="1863725"/>
            <a:ext cx="3354388" cy="1970088"/>
          </a:xfrm>
          <a:prstGeom prst="rect">
            <a:avLst/>
          </a:prstGeom>
        </p:spPr>
      </p:pic>
      <p:pic>
        <p:nvPicPr>
          <p:cNvPr id="7" name="Picture 7" descr="A picture containing logo&#10;&#10;Description automatically generated">
            <a:extLst>
              <a:ext uri="{FF2B5EF4-FFF2-40B4-BE49-F238E27FC236}">
                <a16:creationId xmlns:a16="http://schemas.microsoft.com/office/drawing/2014/main" id="{FB4EAF9F-94D7-6BA1-11D2-9004B34A394A}"/>
              </a:ext>
            </a:extLst>
          </p:cNvPr>
          <p:cNvPicPr>
            <a:picLocks noChangeAspect="1"/>
          </p:cNvPicPr>
          <p:nvPr/>
        </p:nvPicPr>
        <p:blipFill>
          <a:blip r:embed="rId8"/>
          <a:stretch>
            <a:fillRect/>
          </a:stretch>
        </p:blipFill>
        <p:spPr>
          <a:xfrm>
            <a:off x="4624169" y="3870216"/>
            <a:ext cx="3354388" cy="2371725"/>
          </a:xfrm>
          <a:prstGeom prst="rect">
            <a:avLst/>
          </a:prstGeom>
        </p:spPr>
      </p:pic>
      <p:sp>
        <p:nvSpPr>
          <p:cNvPr id="2" name="Title 1">
            <a:extLst>
              <a:ext uri="{FF2B5EF4-FFF2-40B4-BE49-F238E27FC236}">
                <a16:creationId xmlns:a16="http://schemas.microsoft.com/office/drawing/2014/main" id="{49FCEA04-5C84-9F46-66F8-79EA84FF6124}"/>
              </a:ext>
            </a:extLst>
          </p:cNvPr>
          <p:cNvSpPr>
            <a:spLocks noGrp="1"/>
          </p:cNvSpPr>
          <p:nvPr>
            <p:ph type="title"/>
          </p:nvPr>
        </p:nvSpPr>
        <p:spPr>
          <a:xfrm>
            <a:off x="838200" y="184805"/>
            <a:ext cx="10515600" cy="1505883"/>
          </a:xfrm>
        </p:spPr>
        <p:txBody>
          <a:bodyPr anchor="ctr">
            <a:normAutofit/>
          </a:bodyPr>
          <a:lstStyle/>
          <a:p>
            <a:r>
              <a:rPr lang="en-US" sz="5200"/>
              <a:t>Logo </a:t>
            </a:r>
            <a:r>
              <a:rPr lang="en-US" sz="5200">
                <a:ea typeface="+mj-lt"/>
                <a:cs typeface="+mj-lt"/>
              </a:rPr>
              <a:t>Ideation </a:t>
            </a:r>
            <a:endParaRPr lang="en-US" sz="5200"/>
          </a:p>
        </p:txBody>
      </p:sp>
    </p:spTree>
    <p:extLst>
      <p:ext uri="{BB962C8B-B14F-4D97-AF65-F5344CB8AC3E}">
        <p14:creationId xmlns:p14="http://schemas.microsoft.com/office/powerpoint/2010/main" val="20519344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06BE7-5C27-14B0-F778-B574A373C494}"/>
              </a:ext>
            </a:extLst>
          </p:cNvPr>
          <p:cNvSpPr>
            <a:spLocks noGrp="1"/>
          </p:cNvSpPr>
          <p:nvPr>
            <p:ph type="title"/>
          </p:nvPr>
        </p:nvSpPr>
        <p:spPr>
          <a:xfrm>
            <a:off x="505372" y="5953726"/>
            <a:ext cx="10515600" cy="942664"/>
          </a:xfrm>
        </p:spPr>
        <p:txBody>
          <a:bodyPr>
            <a:normAutofit/>
          </a:bodyPr>
          <a:lstStyle/>
          <a:p>
            <a:pPr algn="ctr"/>
            <a:r>
              <a:rPr lang="en-US" sz="5200"/>
              <a:t>Omnis Logo</a:t>
            </a:r>
          </a:p>
        </p:txBody>
      </p:sp>
      <p:pic>
        <p:nvPicPr>
          <p:cNvPr id="3" name="Picture 4" descr="A picture containing text, businesscard, screenshot&#10;&#10;Description automatically generated">
            <a:extLst>
              <a:ext uri="{FF2B5EF4-FFF2-40B4-BE49-F238E27FC236}">
                <a16:creationId xmlns:a16="http://schemas.microsoft.com/office/drawing/2014/main" id="{43B5CC9F-8A77-7A4E-1037-7A112B51A59B}"/>
              </a:ext>
            </a:extLst>
          </p:cNvPr>
          <p:cNvPicPr>
            <a:picLocks noChangeAspect="1"/>
          </p:cNvPicPr>
          <p:nvPr/>
        </p:nvPicPr>
        <p:blipFill>
          <a:blip r:embed="rId3"/>
          <a:stretch>
            <a:fillRect/>
          </a:stretch>
        </p:blipFill>
        <p:spPr>
          <a:xfrm>
            <a:off x="1597572" y="125002"/>
            <a:ext cx="9101957" cy="5881030"/>
          </a:xfrm>
          <a:prstGeom prst="rect">
            <a:avLst/>
          </a:prstGeom>
        </p:spPr>
      </p:pic>
    </p:spTree>
    <p:extLst>
      <p:ext uri="{BB962C8B-B14F-4D97-AF65-F5344CB8AC3E}">
        <p14:creationId xmlns:p14="http://schemas.microsoft.com/office/powerpoint/2010/main" val="5830197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 name="Rectangle 16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Shape 16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Shape 17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Isosceles Triangle 17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with medium confidence">
            <a:extLst>
              <a:ext uri="{FF2B5EF4-FFF2-40B4-BE49-F238E27FC236}">
                <a16:creationId xmlns:a16="http://schemas.microsoft.com/office/drawing/2014/main" id="{C356ED2C-CF17-F6DF-B99C-FA0826B46278}"/>
              </a:ext>
            </a:extLst>
          </p:cNvPr>
          <p:cNvPicPr>
            <a:picLocks noChangeAspect="1"/>
          </p:cNvPicPr>
          <p:nvPr/>
        </p:nvPicPr>
        <p:blipFill rotWithShape="1">
          <a:blip r:embed="rId3">
            <a:extLst>
              <a:ext uri="{28A0092B-C50C-407E-A947-70E740481C1C}">
                <a14:useLocalDpi xmlns:a14="http://schemas.microsoft.com/office/drawing/2010/main" val="0"/>
              </a:ext>
            </a:extLst>
          </a:blip>
          <a:srcRect b="16288"/>
          <a:stretch/>
        </p:blipFill>
        <p:spPr>
          <a:xfrm>
            <a:off x="643467" y="838690"/>
            <a:ext cx="10905066" cy="5180618"/>
          </a:xfrm>
          <a:prstGeom prst="rect">
            <a:avLst/>
          </a:prstGeom>
          <a:ln>
            <a:noFill/>
          </a:ln>
        </p:spPr>
      </p:pic>
      <p:sp>
        <p:nvSpPr>
          <p:cNvPr id="180" name="Isosceles Triangle 17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B892A5B3-5D28-A907-E83B-6B1119F08CFF}"/>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5934398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 name="Rectangle 15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6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62" name="Freeform: Shape 16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6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Rectangle 16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Isosceles Triangle 16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letter&#10;&#10;Description automatically generated">
            <a:extLst>
              <a:ext uri="{FF2B5EF4-FFF2-40B4-BE49-F238E27FC236}">
                <a16:creationId xmlns:a16="http://schemas.microsoft.com/office/drawing/2014/main" id="{1A335838-7C5E-A9DA-2E51-D05FE4F3C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368" y="643467"/>
            <a:ext cx="3607263" cy="5571065"/>
          </a:xfrm>
          <a:prstGeom prst="rect">
            <a:avLst/>
          </a:prstGeom>
          <a:ln>
            <a:noFill/>
          </a:ln>
        </p:spPr>
      </p:pic>
      <p:pic>
        <p:nvPicPr>
          <p:cNvPr id="6" name="Picture 5" descr="Logo&#10;&#10;Description automatically generated">
            <a:extLst>
              <a:ext uri="{FF2B5EF4-FFF2-40B4-BE49-F238E27FC236}">
                <a16:creationId xmlns:a16="http://schemas.microsoft.com/office/drawing/2014/main" id="{85E32758-559F-4211-5E03-EDEF5A1A1EAA}"/>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0596378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31AEA05E-1D08-4483-787F-1EC38C20B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F9F6E1CF-A69B-882F-7E39-46DF5FC09565}"/>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2897726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6775B922-FBB8-FBFE-783D-F17228CC9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302511"/>
            <a:ext cx="10905066" cy="4252977"/>
          </a:xfrm>
          <a:prstGeom prst="rect">
            <a:avLst/>
          </a:prstGeom>
        </p:spPr>
      </p:pic>
      <p:pic>
        <p:nvPicPr>
          <p:cNvPr id="8" name="Picture 7" descr="Logo&#10;&#10;Description automatically generated">
            <a:extLst>
              <a:ext uri="{FF2B5EF4-FFF2-40B4-BE49-F238E27FC236}">
                <a16:creationId xmlns:a16="http://schemas.microsoft.com/office/drawing/2014/main" id="{0C4D5AFB-D051-8CD3-7330-D815B5B97EAC}"/>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6295502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hart&#10;&#10;Description automatically generated with medium confidence">
            <a:extLst>
              <a:ext uri="{FF2B5EF4-FFF2-40B4-BE49-F238E27FC236}">
                <a16:creationId xmlns:a16="http://schemas.microsoft.com/office/drawing/2014/main" id="{CF53B144-6AE0-F809-3A24-B2C25D4CD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434" y="643466"/>
            <a:ext cx="9363131" cy="5571067"/>
          </a:xfrm>
          <a:prstGeom prst="rect">
            <a:avLst/>
          </a:prstGeom>
        </p:spPr>
      </p:pic>
      <p:pic>
        <p:nvPicPr>
          <p:cNvPr id="10" name="Picture 9" descr="Logo&#10;&#10;Description automatically generated">
            <a:extLst>
              <a:ext uri="{FF2B5EF4-FFF2-40B4-BE49-F238E27FC236}">
                <a16:creationId xmlns:a16="http://schemas.microsoft.com/office/drawing/2014/main" id="{6448D53D-7C4D-701C-93E9-CFFD23A674C4}"/>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938421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32" name="Title 1">
            <a:extLst>
              <a:ext uri="{FF2B5EF4-FFF2-40B4-BE49-F238E27FC236}">
                <a16:creationId xmlns:a16="http://schemas.microsoft.com/office/drawing/2014/main" id="{6B71BA4B-0A7F-66B8-A5EE-B2336D43AEC3}"/>
              </a:ext>
            </a:extLst>
          </p:cNvPr>
          <p:cNvSpPr>
            <a:spLocks noGrp="1"/>
          </p:cNvSpPr>
          <p:nvPr>
            <p:ph type="title"/>
          </p:nvPr>
        </p:nvSpPr>
        <p:spPr>
          <a:xfrm>
            <a:off x="838200" y="643467"/>
            <a:ext cx="2951205" cy="5571066"/>
          </a:xfrm>
        </p:spPr>
        <p:txBody>
          <a:bodyPr>
            <a:normAutofit/>
          </a:bodyPr>
          <a:lstStyle/>
          <a:p>
            <a:r>
              <a:rPr lang="en-US">
                <a:solidFill>
                  <a:srgbClr val="FFFFFF"/>
                </a:solidFill>
              </a:rPr>
              <a:t>Method</a:t>
            </a:r>
          </a:p>
        </p:txBody>
      </p:sp>
      <p:graphicFrame>
        <p:nvGraphicFramePr>
          <p:cNvPr id="25" name="Content Placeholder 2">
            <a:extLst>
              <a:ext uri="{FF2B5EF4-FFF2-40B4-BE49-F238E27FC236}">
                <a16:creationId xmlns:a16="http://schemas.microsoft.com/office/drawing/2014/main" id="{B4248C8E-C515-24FE-8EA5-3936C26447AC}"/>
              </a:ext>
            </a:extLst>
          </p:cNvPr>
          <p:cNvGraphicFramePr>
            <a:graphicFrameLocks noGrp="1"/>
          </p:cNvGraphicFramePr>
          <p:nvPr>
            <p:ph idx="1"/>
            <p:extLst>
              <p:ext uri="{D42A27DB-BD31-4B8C-83A1-F6EECF244321}">
                <p14:modId xmlns:p14="http://schemas.microsoft.com/office/powerpoint/2010/main" val="2085746242"/>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Logo&#10;&#10;Description automatically generated">
            <a:extLst>
              <a:ext uri="{FF2B5EF4-FFF2-40B4-BE49-F238E27FC236}">
                <a16:creationId xmlns:a16="http://schemas.microsoft.com/office/drawing/2014/main" id="{910AD10D-27C1-8944-7BC6-450E8B86E440}"/>
              </a:ext>
            </a:extLst>
          </p:cNvPr>
          <p:cNvPicPr/>
          <p:nvPr/>
        </p:nvPicPr>
        <p:blipFill>
          <a:blip r:embed="rId8">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42256114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9" name="Rectangle 29">
            <a:extLst>
              <a:ext uri="{FF2B5EF4-FFF2-40B4-BE49-F238E27FC236}">
                <a16:creationId xmlns:a16="http://schemas.microsoft.com/office/drawing/2014/main" id="{7C6A4DDC-3049-4FEA-B9FF-CBCF8B277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509" y="548417"/>
            <a:ext cx="7491158" cy="5761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5" name="Picture 4" descr="Box and whisker chart&#10;&#10;Description automatically generated">
            <a:extLst>
              <a:ext uri="{FF2B5EF4-FFF2-40B4-BE49-F238E27FC236}">
                <a16:creationId xmlns:a16="http://schemas.microsoft.com/office/drawing/2014/main" id="{E2EB6A56-8F6F-9EE5-AB3A-899C2C5BF143}"/>
              </a:ext>
            </a:extLst>
          </p:cNvPr>
          <p:cNvPicPr>
            <a:picLocks noChangeAspect="1"/>
          </p:cNvPicPr>
          <p:nvPr/>
        </p:nvPicPr>
        <p:blipFill rotWithShape="1">
          <a:blip r:embed="rId3">
            <a:extLst>
              <a:ext uri="{28A0092B-C50C-407E-A947-70E740481C1C}">
                <a14:useLocalDpi xmlns:a14="http://schemas.microsoft.com/office/drawing/2010/main" val="0"/>
              </a:ext>
            </a:extLst>
          </a:blip>
          <a:srcRect t="16266" r="3" b="19512"/>
          <a:stretch/>
        </p:blipFill>
        <p:spPr>
          <a:xfrm>
            <a:off x="938992" y="1338276"/>
            <a:ext cx="6520993" cy="4202529"/>
          </a:xfrm>
          <a:prstGeom prst="rect">
            <a:avLst/>
          </a:prstGeom>
        </p:spPr>
      </p:pic>
      <p:sp>
        <p:nvSpPr>
          <p:cNvPr id="40" name="Rectangle 31">
            <a:extLst>
              <a:ext uri="{FF2B5EF4-FFF2-40B4-BE49-F238E27FC236}">
                <a16:creationId xmlns:a16="http://schemas.microsoft.com/office/drawing/2014/main" id="{87BCB2CF-F2CE-43B5-93CB-386479577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1" y="548418"/>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8" name="Picture 7" descr="Diagram&#10;&#10;Description automatically generated">
            <a:extLst>
              <a:ext uri="{FF2B5EF4-FFF2-40B4-BE49-F238E27FC236}">
                <a16:creationId xmlns:a16="http://schemas.microsoft.com/office/drawing/2014/main" id="{8B24FE20-3A5B-9323-51B2-37205A32A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7270" y="709284"/>
            <a:ext cx="2062102" cy="1546577"/>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2F8F10BF-4B94-CAFC-1DFE-31BB2B33B460}"/>
              </a:ext>
            </a:extLst>
          </p:cNvPr>
          <p:cNvPicPr>
            <a:picLocks noChangeAspect="1"/>
          </p:cNvPicPr>
          <p:nvPr/>
        </p:nvPicPr>
        <p:blipFill rotWithShape="1">
          <a:blip r:embed="rId5">
            <a:extLst>
              <a:ext uri="{28A0092B-C50C-407E-A947-70E740481C1C}">
                <a14:useLocalDpi xmlns:a14="http://schemas.microsoft.com/office/drawing/2010/main" val="0"/>
              </a:ext>
            </a:extLst>
          </a:blip>
          <a:srcRect l="12527" r="6014" b="-1"/>
          <a:stretch/>
        </p:blipFill>
        <p:spPr>
          <a:xfrm>
            <a:off x="8619228" y="2700138"/>
            <a:ext cx="2538186" cy="1487860"/>
          </a:xfrm>
          <a:prstGeom prst="rect">
            <a:avLst/>
          </a:prstGeom>
        </p:spPr>
      </p:pic>
      <p:sp>
        <p:nvSpPr>
          <p:cNvPr id="41" name="Rectangle 33">
            <a:extLst>
              <a:ext uri="{FF2B5EF4-FFF2-40B4-BE49-F238E27FC236}">
                <a16:creationId xmlns:a16="http://schemas.microsoft.com/office/drawing/2014/main" id="{2C68A941-4039-4496-9008-274182DF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1" y="2529926"/>
            <a:ext cx="3704425" cy="182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14" name="Picture 13" descr="Diagram&#10;&#10;Description automatically generated">
            <a:extLst>
              <a:ext uri="{FF2B5EF4-FFF2-40B4-BE49-F238E27FC236}">
                <a16:creationId xmlns:a16="http://schemas.microsoft.com/office/drawing/2014/main" id="{2B0AAA25-CD99-4909-8E3D-BC01571DB0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2125" y="4606119"/>
            <a:ext cx="2072390" cy="1554293"/>
          </a:xfrm>
          <a:prstGeom prst="rect">
            <a:avLst/>
          </a:prstGeom>
        </p:spPr>
      </p:pic>
      <p:sp>
        <p:nvSpPr>
          <p:cNvPr id="42" name="Rectangle 35">
            <a:extLst>
              <a:ext uri="{FF2B5EF4-FFF2-40B4-BE49-F238E27FC236}">
                <a16:creationId xmlns:a16="http://schemas.microsoft.com/office/drawing/2014/main" id="{878B897E-FBB2-4D71-AA1C-3C4DA4A26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4214" y="4441273"/>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2" name="Picture 1" descr="Logo&#10;&#10;Description automatically generated">
            <a:extLst>
              <a:ext uri="{FF2B5EF4-FFF2-40B4-BE49-F238E27FC236}">
                <a16:creationId xmlns:a16="http://schemas.microsoft.com/office/drawing/2014/main" id="{54AE6FBE-048A-8936-13FD-053C831C15D0}"/>
              </a:ext>
            </a:extLst>
          </p:cNvPr>
          <p:cNvPicPr/>
          <p:nvPr/>
        </p:nvPicPr>
        <p:blipFill>
          <a:blip r:embed="rId7">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5641449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AA7DE2A-F436-E6DB-6FCE-E65E3C24DA2E}"/>
              </a:ext>
            </a:extLst>
          </p:cNvPr>
          <p:cNvPicPr>
            <a:picLocks noChangeAspect="1"/>
          </p:cNvPicPr>
          <p:nvPr/>
        </p:nvPicPr>
        <p:blipFill rotWithShape="1">
          <a:blip r:embed="rId3">
            <a:extLst>
              <a:ext uri="{28A0092B-C50C-407E-A947-70E740481C1C}">
                <a14:useLocalDpi xmlns:a14="http://schemas.microsoft.com/office/drawing/2010/main" val="0"/>
              </a:ext>
            </a:extLst>
          </a:blip>
          <a:srcRect l="25343" r="19140" b="-1"/>
          <a:stretch/>
        </p:blipFill>
        <p:spPr>
          <a:xfrm>
            <a:off x="321731" y="557189"/>
            <a:ext cx="5668684" cy="5743618"/>
          </a:xfrm>
          <a:prstGeom prst="rect">
            <a:avLst/>
          </a:prstGeom>
        </p:spPr>
      </p:pic>
      <p:pic>
        <p:nvPicPr>
          <p:cNvPr id="5" name="Picture 4" descr="A picture containing building&#10;&#10;Description automatically generated">
            <a:extLst>
              <a:ext uri="{FF2B5EF4-FFF2-40B4-BE49-F238E27FC236}">
                <a16:creationId xmlns:a16="http://schemas.microsoft.com/office/drawing/2014/main" id="{1B93CC7B-331B-3A93-7B1F-2825462CA0CA}"/>
              </a:ext>
            </a:extLst>
          </p:cNvPr>
          <p:cNvPicPr>
            <a:picLocks noChangeAspect="1"/>
          </p:cNvPicPr>
          <p:nvPr/>
        </p:nvPicPr>
        <p:blipFill rotWithShape="1">
          <a:blip r:embed="rId4">
            <a:extLst>
              <a:ext uri="{28A0092B-C50C-407E-A947-70E740481C1C}">
                <a14:useLocalDpi xmlns:a14="http://schemas.microsoft.com/office/drawing/2010/main" val="0"/>
              </a:ext>
            </a:extLst>
          </a:blip>
          <a:srcRect l="22224" r="22199" b="-1"/>
          <a:stretch/>
        </p:blipFill>
        <p:spPr>
          <a:xfrm>
            <a:off x="6195375" y="557189"/>
            <a:ext cx="5674893" cy="5743618"/>
          </a:xfrm>
          <a:prstGeom prst="rect">
            <a:avLst/>
          </a:prstGeom>
        </p:spPr>
      </p:pic>
      <p:pic>
        <p:nvPicPr>
          <p:cNvPr id="2" name="Picture 1" descr="Logo&#10;&#10;Description automatically generated">
            <a:extLst>
              <a:ext uri="{FF2B5EF4-FFF2-40B4-BE49-F238E27FC236}">
                <a16:creationId xmlns:a16="http://schemas.microsoft.com/office/drawing/2014/main" id="{F5DFC4CF-CF14-249F-303D-A92E956DFF5B}"/>
              </a:ext>
            </a:extLst>
          </p:cNvPr>
          <p:cNvPicPr/>
          <p:nvPr/>
        </p:nvPicPr>
        <p:blipFill>
          <a:blip r:embed="rId5">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932907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2022-11-14 18-56-09">
            <a:hlinkClick r:id="" action="ppaction://media"/>
            <a:extLst>
              <a:ext uri="{FF2B5EF4-FFF2-40B4-BE49-F238E27FC236}">
                <a16:creationId xmlns:a16="http://schemas.microsoft.com/office/drawing/2014/main" id="{E97C703C-D2AA-C4C4-46FA-C032E66A89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8527" y="643467"/>
            <a:ext cx="9904116" cy="5571065"/>
          </a:xfrm>
          <a:prstGeom prst="rect">
            <a:avLst/>
          </a:prstGeom>
          <a:ln>
            <a:noFill/>
          </a:ln>
        </p:spPr>
      </p:pic>
      <p:pic>
        <p:nvPicPr>
          <p:cNvPr id="3" name="Picture 2" descr="Logo&#10;&#10;Description automatically generated">
            <a:extLst>
              <a:ext uri="{FF2B5EF4-FFF2-40B4-BE49-F238E27FC236}">
                <a16:creationId xmlns:a16="http://schemas.microsoft.com/office/drawing/2014/main" id="{B4A763E0-DE1C-FE15-5740-2C6566DC222E}"/>
              </a:ext>
            </a:extLst>
          </p:cNvPr>
          <p:cNvPicPr/>
          <p:nvPr/>
        </p:nvPicPr>
        <p:blipFill>
          <a:blip r:embed="rId6">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19763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engineering drawing&#10;&#10;Description automatically generated">
            <a:extLst>
              <a:ext uri="{FF2B5EF4-FFF2-40B4-BE49-F238E27FC236}">
                <a16:creationId xmlns:a16="http://schemas.microsoft.com/office/drawing/2014/main" id="{B328723F-2137-70AC-8893-C017DEF4E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38" y="3607672"/>
            <a:ext cx="4576987" cy="2963599"/>
          </a:xfrm>
          <a:prstGeom prst="rect">
            <a:avLst/>
          </a:prstGeom>
          <a:ln>
            <a:noFill/>
          </a:ln>
        </p:spPr>
      </p:pic>
      <p:pic>
        <p:nvPicPr>
          <p:cNvPr id="6" name="Picture 5" descr="Shape&#10;&#10;Description automatically generated">
            <a:extLst>
              <a:ext uri="{FF2B5EF4-FFF2-40B4-BE49-F238E27FC236}">
                <a16:creationId xmlns:a16="http://schemas.microsoft.com/office/drawing/2014/main" id="{CF795210-3FFA-D856-DCCD-B7490F657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82" y="406894"/>
            <a:ext cx="4523543" cy="292407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10CB9503-39C0-FCA2-2D6F-A5037722C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727" y="406895"/>
            <a:ext cx="2192890" cy="3022632"/>
          </a:xfrm>
          <a:prstGeom prst="rect">
            <a:avLst/>
          </a:prstGeom>
        </p:spPr>
      </p:pic>
      <p:pic>
        <p:nvPicPr>
          <p:cNvPr id="2" name="Picture 1" descr="Logo&#10;&#10;Description automatically generated">
            <a:extLst>
              <a:ext uri="{FF2B5EF4-FFF2-40B4-BE49-F238E27FC236}">
                <a16:creationId xmlns:a16="http://schemas.microsoft.com/office/drawing/2014/main" id="{02D16AFB-8770-5D30-350E-C9FF6B26E583}"/>
              </a:ext>
            </a:extLst>
          </p:cNvPr>
          <p:cNvPicPr/>
          <p:nvPr/>
        </p:nvPicPr>
        <p:blipFill>
          <a:blip r:embed="rId6">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7241483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a:extLst>
              <a:ext uri="{FF2B5EF4-FFF2-40B4-BE49-F238E27FC236}">
                <a16:creationId xmlns:a16="http://schemas.microsoft.com/office/drawing/2014/main" id="{2A97E9CA-9F46-1735-67A9-5A075F466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128" y="352804"/>
            <a:ext cx="7033783" cy="5890798"/>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BC746872-C746-4486-2078-A55A9A952045}"/>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23537170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81456E57-4E5B-D825-B8C4-EBCD62BB6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512759"/>
            <a:ext cx="10905066" cy="5507058"/>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FAC0AEED-E3DA-CDC4-6A6B-ACE9F7C2D457}"/>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9518653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2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3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Isosceles Triangle 3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Graphical user interface, application&#10;&#10;Description automatically generated">
            <a:extLst>
              <a:ext uri="{FF2B5EF4-FFF2-40B4-BE49-F238E27FC236}">
                <a16:creationId xmlns:a16="http://schemas.microsoft.com/office/drawing/2014/main" id="{13F3A566-1533-A8FC-75E8-9992BB943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201" y="1021439"/>
            <a:ext cx="4625469" cy="4410266"/>
          </a:xfrm>
          <a:prstGeom prst="rect">
            <a:avLst/>
          </a:prstGeom>
        </p:spPr>
      </p:pic>
      <p:pic>
        <p:nvPicPr>
          <p:cNvPr id="2" name="Picture 1" descr="Logo&#10;&#10;Description automatically generated">
            <a:extLst>
              <a:ext uri="{FF2B5EF4-FFF2-40B4-BE49-F238E27FC236}">
                <a16:creationId xmlns:a16="http://schemas.microsoft.com/office/drawing/2014/main" id="{CB01EA39-5EA3-B08A-4316-D0DF845EACDE}"/>
              </a:ext>
            </a:extLst>
          </p:cNvPr>
          <p:cNvPicPr/>
          <p:nvPr/>
        </p:nvPicPr>
        <p:blipFill>
          <a:blip r:embed="rId4">
            <a:extLst>
              <a:ext uri="{28A0092B-C50C-407E-A947-70E740481C1C}">
                <a14:useLocalDpi xmlns:a14="http://schemas.microsoft.com/office/drawing/2010/main" val="0"/>
              </a:ext>
            </a:extLst>
          </a:blip>
          <a:stretch>
            <a:fillRect/>
          </a:stretch>
        </p:blipFill>
        <p:spPr>
          <a:xfrm>
            <a:off x="10332720" y="5897880"/>
            <a:ext cx="1956391" cy="1051560"/>
          </a:xfrm>
          <a:prstGeom prst="rect">
            <a:avLst/>
          </a:prstGeom>
        </p:spPr>
      </p:pic>
    </p:spTree>
    <p:extLst>
      <p:ext uri="{BB962C8B-B14F-4D97-AF65-F5344CB8AC3E}">
        <p14:creationId xmlns:p14="http://schemas.microsoft.com/office/powerpoint/2010/main" val="39575209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F333-6027-75F3-E6ED-B1C386925F77}"/>
              </a:ext>
            </a:extLst>
          </p:cNvPr>
          <p:cNvSpPr>
            <a:spLocks noGrp="1"/>
          </p:cNvSpPr>
          <p:nvPr>
            <p:ph type="title"/>
          </p:nvPr>
        </p:nvSpPr>
        <p:spPr/>
        <p:txBody>
          <a:bodyPr/>
          <a:lstStyle/>
          <a:p>
            <a:r>
              <a:rPr lang="en-US"/>
              <a:t>Usability Testing Insight</a:t>
            </a:r>
          </a:p>
        </p:txBody>
      </p:sp>
      <p:sp>
        <p:nvSpPr>
          <p:cNvPr id="3" name="TextBox 2">
            <a:extLst>
              <a:ext uri="{FF2B5EF4-FFF2-40B4-BE49-F238E27FC236}">
                <a16:creationId xmlns:a16="http://schemas.microsoft.com/office/drawing/2014/main" id="{4BCF8B40-93FA-DD6C-FB94-B713C1AA55BC}"/>
              </a:ext>
            </a:extLst>
          </p:cNvPr>
          <p:cNvSpPr txBox="1"/>
          <p:nvPr/>
        </p:nvSpPr>
        <p:spPr>
          <a:xfrm>
            <a:off x="838198" y="2808336"/>
            <a:ext cx="10515599" cy="1200329"/>
          </a:xfrm>
          <a:prstGeom prst="rect">
            <a:avLst/>
          </a:prstGeom>
          <a:noFill/>
        </p:spPr>
        <p:txBody>
          <a:bodyPr wrap="square" rtlCol="0">
            <a:spAutoFit/>
          </a:bodyPr>
          <a:lstStyle/>
          <a:p>
            <a:r>
              <a:rPr lang="en-US"/>
              <a:t>Overall, they had little to no difficulty going through the usability test. However, they had a hard time finding our products in the </a:t>
            </a:r>
            <a:r>
              <a:rPr lang="en-US" err="1"/>
              <a:t>Omnisverse</a:t>
            </a:r>
            <a:r>
              <a:rPr lang="en-US"/>
              <a:t> due to the lack of labels. They mentioned that they could not read the words that are on the product and would have liked to see what product they were hovering over.</a:t>
            </a:r>
          </a:p>
        </p:txBody>
      </p:sp>
      <p:sp>
        <p:nvSpPr>
          <p:cNvPr id="4" name="TextBox 3">
            <a:extLst>
              <a:ext uri="{FF2B5EF4-FFF2-40B4-BE49-F238E27FC236}">
                <a16:creationId xmlns:a16="http://schemas.microsoft.com/office/drawing/2014/main" id="{1D46BC92-A983-F691-BA7B-7A0C29F85EDA}"/>
              </a:ext>
            </a:extLst>
          </p:cNvPr>
          <p:cNvSpPr txBox="1"/>
          <p:nvPr/>
        </p:nvSpPr>
        <p:spPr>
          <a:xfrm>
            <a:off x="838199" y="1690688"/>
            <a:ext cx="10515599" cy="923330"/>
          </a:xfrm>
          <a:prstGeom prst="rect">
            <a:avLst/>
          </a:prstGeom>
          <a:noFill/>
        </p:spPr>
        <p:txBody>
          <a:bodyPr wrap="square" rtlCol="0">
            <a:spAutoFit/>
          </a:bodyPr>
          <a:lstStyle/>
          <a:p>
            <a:r>
              <a:rPr lang="en-US"/>
              <a:t>One of our users was tasked to add a </a:t>
            </a:r>
            <a:r>
              <a:rPr lang="en-US" err="1"/>
              <a:t>Smashbox</a:t>
            </a:r>
            <a:r>
              <a:rPr lang="en-US"/>
              <a:t> foundation bottle to their bag. Then they were tasked to go through the checkout process. Afterward, the user was told to go through the skincare analysis app and buy the recommended products that were provided for them.</a:t>
            </a:r>
          </a:p>
        </p:txBody>
      </p:sp>
    </p:spTree>
    <p:extLst>
      <p:ext uri="{BB962C8B-B14F-4D97-AF65-F5344CB8AC3E}">
        <p14:creationId xmlns:p14="http://schemas.microsoft.com/office/powerpoint/2010/main" val="35256886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87E2A016-D20E-E800-4996-AC3A69912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94B935BA-6491-E81A-E356-CBE55E82AAE2}"/>
              </a:ext>
            </a:extLst>
          </p:cNvPr>
          <p:cNvSpPr txBox="1"/>
          <p:nvPr/>
        </p:nvSpPr>
        <p:spPr>
          <a:xfrm>
            <a:off x="583097" y="656349"/>
            <a:ext cx="10618304" cy="1015663"/>
          </a:xfrm>
          <a:prstGeom prst="rect">
            <a:avLst/>
          </a:prstGeom>
          <a:noFill/>
        </p:spPr>
        <p:txBody>
          <a:bodyPr wrap="square" rtlCol="0">
            <a:spAutoFit/>
          </a:bodyPr>
          <a:lstStyle/>
          <a:p>
            <a:r>
              <a:rPr lang="en-US" sz="6000">
                <a:solidFill>
                  <a:schemeClr val="bg1">
                    <a:lumMod val="20000"/>
                    <a:lumOff val="80000"/>
                  </a:schemeClr>
                </a:solidFill>
                <a:latin typeface="+mj-lt"/>
              </a:rPr>
              <a:t>Welcome To The </a:t>
            </a:r>
            <a:r>
              <a:rPr lang="en-US" sz="6000" err="1">
                <a:solidFill>
                  <a:schemeClr val="bg1">
                    <a:lumMod val="20000"/>
                    <a:lumOff val="80000"/>
                  </a:schemeClr>
                </a:solidFill>
                <a:latin typeface="+mj-lt"/>
              </a:rPr>
              <a:t>Omnisverse</a:t>
            </a:r>
            <a:endParaRPr lang="en-US" sz="6000">
              <a:solidFill>
                <a:schemeClr val="bg1">
                  <a:lumMod val="20000"/>
                  <a:lumOff val="80000"/>
                </a:schemeClr>
              </a:solidFill>
              <a:latin typeface="+mj-lt"/>
            </a:endParaRPr>
          </a:p>
        </p:txBody>
      </p:sp>
    </p:spTree>
    <p:extLst>
      <p:ext uri="{BB962C8B-B14F-4D97-AF65-F5344CB8AC3E}">
        <p14:creationId xmlns:p14="http://schemas.microsoft.com/office/powerpoint/2010/main" val="3816252984"/>
      </p:ext>
    </p:extLst>
  </p:cSld>
  <p:clrMapOvr>
    <a:masterClrMapping/>
  </p:clrMapOvr>
</p:sld>
</file>

<file path=ppt/theme/theme1.xml><?xml version="1.0" encoding="utf-8"?>
<a:theme xmlns:a="http://schemas.openxmlformats.org/drawingml/2006/main" name="office theme">
  <a:themeElements>
    <a:clrScheme name="Custom 1">
      <a:dk1>
        <a:srgbClr val="121212"/>
      </a:dk1>
      <a:lt1>
        <a:srgbClr val="E2AF8F"/>
      </a:lt1>
      <a:dk2>
        <a:srgbClr val="BC4F4F"/>
      </a:dk2>
      <a:lt2>
        <a:srgbClr val="F59153"/>
      </a:lt2>
      <a:accent1>
        <a:srgbClr val="A34545"/>
      </a:accent1>
      <a:accent2>
        <a:srgbClr val="CF7A46"/>
      </a:accent2>
      <a:accent3>
        <a:srgbClr val="C95555"/>
      </a:accent3>
      <a:accent4>
        <a:srgbClr val="F59153"/>
      </a:accent4>
      <a:accent5>
        <a:srgbClr val="A34545"/>
      </a:accent5>
      <a:accent6>
        <a:srgbClr val="CF7A46"/>
      </a:accent6>
      <a:hlink>
        <a:srgbClr val="000000"/>
      </a:hlink>
      <a:folHlink>
        <a:srgbClr val="992D0F"/>
      </a:folHlink>
    </a:clrScheme>
    <a:fontScheme name="Omnis Font">
      <a:majorFont>
        <a:latin typeface="Lora"/>
        <a:ea typeface=""/>
        <a:cs typeface=""/>
      </a:majorFont>
      <a:minorFont>
        <a:latin typeface="Nuni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67B3314BA53543B49364D60F85BD64" ma:contentTypeVersion="12" ma:contentTypeDescription="Create a new document." ma:contentTypeScope="" ma:versionID="f479e1e3734e29804caf5872ae8da7c8">
  <xsd:schema xmlns:xsd="http://www.w3.org/2001/XMLSchema" xmlns:xs="http://www.w3.org/2001/XMLSchema" xmlns:p="http://schemas.microsoft.com/office/2006/metadata/properties" xmlns:ns2="91bee123-e32c-4137-bf1c-93e0cd91fdf5" xmlns:ns3="b0f32ddb-9284-4dd3-a37a-4f2e59262385" targetNamespace="http://schemas.microsoft.com/office/2006/metadata/properties" ma:root="true" ma:fieldsID="dd4c5f5013288b5b198b02fc0b4f256c" ns2:_="" ns3:_="">
    <xsd:import namespace="91bee123-e32c-4137-bf1c-93e0cd91fdf5"/>
    <xsd:import namespace="b0f32ddb-9284-4dd3-a37a-4f2e5926238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bee123-e32c-4137-bf1c-93e0cd91fdf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e8d1ba3-f181-4ba2-ac06-d75153ab4d2c"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f32ddb-9284-4dd3-a37a-4f2e5926238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9533de5-b0cd-40e3-bfea-d83768f5650b}" ma:internalName="TaxCatchAll" ma:showField="CatchAllData" ma:web="b0f32ddb-9284-4dd3-a37a-4f2e5926238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0f32ddb-9284-4dd3-a37a-4f2e59262385" xsi:nil="true"/>
    <lcf76f155ced4ddcb4097134ff3c332f xmlns="91bee123-e32c-4137-bf1c-93e0cd91fdf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96A2F59-B5CB-424E-A400-EFB5B9F5D875}">
  <ds:schemaRefs>
    <ds:schemaRef ds:uri="http://schemas.microsoft.com/sharepoint/v3/contenttype/forms"/>
  </ds:schemaRefs>
</ds:datastoreItem>
</file>

<file path=customXml/itemProps2.xml><?xml version="1.0" encoding="utf-8"?>
<ds:datastoreItem xmlns:ds="http://schemas.openxmlformats.org/officeDocument/2006/customXml" ds:itemID="{BD4619B2-BD39-46D1-90DE-E6BF4D94AA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bee123-e32c-4137-bf1c-93e0cd91fdf5"/>
    <ds:schemaRef ds:uri="b0f32ddb-9284-4dd3-a37a-4f2e592623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093929-C684-48A1-9370-B32D8A4B9395}">
  <ds:schemaRefs>
    <ds:schemaRef ds:uri="91bee123-e32c-4137-bf1c-93e0cd91fdf5"/>
    <ds:schemaRef ds:uri="b0f32ddb-9284-4dd3-a37a-4f2e592623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98</Slides>
  <Notes>73</Notes>
  <HiddenSlides>0</HiddenSlide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office theme</vt:lpstr>
      <vt:lpstr>Omnis Company Presentation</vt:lpstr>
      <vt:lpstr>Meet the Team</vt:lpstr>
      <vt:lpstr>Our Mission</vt:lpstr>
      <vt:lpstr>Our Product</vt:lpstr>
      <vt:lpstr>Virtual Reality Metaverse</vt:lpstr>
      <vt:lpstr>Augmented Reality</vt:lpstr>
      <vt:lpstr>Qualitative Research</vt:lpstr>
      <vt:lpstr>Purpose</vt:lpstr>
      <vt:lpstr>Method</vt:lpstr>
      <vt:lpstr>Participants</vt:lpstr>
      <vt:lpstr>Location</vt:lpstr>
      <vt:lpstr>Consent and NDA</vt:lpstr>
      <vt:lpstr>Deliverables and Time Frame</vt:lpstr>
      <vt:lpstr>Team Expectations</vt:lpstr>
      <vt:lpstr>Data and Analysis</vt:lpstr>
      <vt:lpstr>Pre-screening Questionnaire</vt:lpstr>
      <vt:lpstr>Introduction</vt:lpstr>
      <vt:lpstr>Questions</vt:lpstr>
      <vt:lpstr>Questions - Continued</vt:lpstr>
      <vt:lpstr>Conclusion</vt:lpstr>
      <vt:lpstr>Participant Profiles</vt:lpstr>
      <vt:lpstr>Interviewee #1</vt:lpstr>
      <vt:lpstr>Interviewee #2</vt:lpstr>
      <vt:lpstr>Interviewee #3</vt:lpstr>
      <vt:lpstr>Interviewee #4</vt:lpstr>
      <vt:lpstr>Interviewee #5</vt:lpstr>
      <vt:lpstr>Qualitative Results</vt:lpstr>
      <vt:lpstr>What is your opinion on an Augmented Reality feature that provides beauty product recommendations?</vt:lpstr>
      <vt:lpstr>“I think it’s a good idea. Technology is a part of our lives.” </vt:lpstr>
      <vt:lpstr>When ordering beauty products online what are some things you take into consideration?</vt:lpstr>
      <vt:lpstr>“I have sensitive skin, so I have to consider if the product will break me out.”</vt:lpstr>
      <vt:lpstr>When ordering beauty products online what are some things you take into consideration?</vt:lpstr>
      <vt:lpstr>“I have dry skin, so I have to find products that help with that and eczema.”</vt:lpstr>
      <vt:lpstr>What are your thoughts about shopping in a Virtual Reality beauty store?</vt:lpstr>
      <vt:lpstr>“This could make shopping accessible to people that might be physically unable to go to stores.”</vt:lpstr>
      <vt:lpstr>(Cont.) What are your thoughts about shopping in a Virtual Reality beauty store?</vt:lpstr>
      <vt:lpstr>“I would like to try it. When I think about the idea, I think about a VR world.”</vt:lpstr>
      <vt:lpstr>Key Takeaways</vt:lpstr>
      <vt:lpstr>Quantitative Research</vt:lpstr>
      <vt:lpstr>Hypothesis</vt:lpstr>
      <vt:lpstr>Null Hypothesis</vt:lpstr>
      <vt:lpstr>Method</vt:lpstr>
      <vt:lpstr>Screener Questions</vt:lpstr>
      <vt:lpstr>Core Questions</vt:lpstr>
      <vt:lpstr>Core Questions - Continued</vt:lpstr>
      <vt:lpstr>Core Questions - Continued</vt:lpstr>
      <vt:lpstr>While We Have You Here…</vt:lpstr>
      <vt:lpstr>While We Have You Here… Continued</vt:lpstr>
      <vt:lpstr>Quantitative Research Results</vt:lpstr>
      <vt:lpstr>Participants</vt:lpstr>
      <vt:lpstr>How interested are you in Virtual Reality (VR)?</vt:lpstr>
      <vt:lpstr>How interested are you in Augmented Reality (AR)?</vt:lpstr>
      <vt:lpstr>How interested would you be in trying a Virtual Reality (VR) beauty store experience? (Beauty store that simulates a physical shopping experience)</vt:lpstr>
      <vt:lpstr>How interested are you in trying an Augmented Reality (AR) feature that provides skincare product recommendations? (Virtual feature that assesses your skin type to recommend products customized for you)</vt:lpstr>
      <vt:lpstr>Have you experienced Virtual Reality (VR) before?</vt:lpstr>
      <vt:lpstr>Have you experienced Augmented Reality (AR) before?</vt:lpstr>
      <vt:lpstr>How often do you shop for beauty products online? (Beauty products include skincare and makeup)</vt:lpstr>
      <vt:lpstr>Do you have concerns about your skin that you consider when looking for beauty products? (Beauty products include skincare and makeup)</vt:lpstr>
      <vt:lpstr>Would you be interested in a chat feature to interact with other customers in a Virtual Reality (VR) beauty store?</vt:lpstr>
      <vt:lpstr>How important is it for you to try on beauty products before buying them? (Beauty products include skincare and makeup)</vt:lpstr>
      <vt:lpstr>Please explain your feelings about trying on beauty products before buying them. (Beauty products include skincare and makeup)</vt:lpstr>
      <vt:lpstr>Competitive Analysis</vt:lpstr>
      <vt:lpstr>Competitive Analysis</vt:lpstr>
      <vt:lpstr>Competitive Analysis (Cont.)</vt:lpstr>
      <vt:lpstr>Potential Competitors</vt:lpstr>
      <vt:lpstr>PowerPoint Presentation</vt:lpstr>
      <vt:lpstr>PowerPoint Presentation</vt:lpstr>
      <vt:lpstr>PowerPoint Presentation</vt:lpstr>
      <vt:lpstr>PowerPoint Presentation</vt:lpstr>
      <vt:lpstr>PowerPoint Presentation</vt:lpstr>
      <vt:lpstr>PowerPoint Presentation</vt:lpstr>
      <vt:lpstr>SWOT Analysis</vt:lpstr>
      <vt:lpstr>Heuristic Evaluation</vt:lpstr>
      <vt:lpstr>PowerPoint Presentation</vt:lpstr>
      <vt:lpstr>PowerPoint Presentation</vt:lpstr>
      <vt:lpstr>Conclusion of Research</vt:lpstr>
      <vt:lpstr>Priya’s Story</vt:lpstr>
      <vt:lpstr>PowerPoint Presentation</vt:lpstr>
      <vt:lpstr>PowerPoint Presentation</vt:lpstr>
      <vt:lpstr>PowerPoint Presentation</vt:lpstr>
      <vt:lpstr>PowerPoint Presentation</vt:lpstr>
      <vt:lpstr>Designing The Omnisverse</vt:lpstr>
      <vt:lpstr>Logo Ideation </vt:lpstr>
      <vt:lpstr>Omnis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Usability Testing Insight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2013-07-15T20:26:40Z</dcterms:created>
  <dcterms:modified xsi:type="dcterms:W3CDTF">2022-12-11T16:30:40Z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0x0101001C67B3314BA53543B49364D60F85BD64</vt:lpwstr>
  </property>
  <property fmtid="{D5CDD505-2E9C-101B-9397-08002B2CF9AE}" pid="3" name="MediaServiceImageTags">
    <vt:lpwstr/>
  </property>
</Properties>
</file>